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3" r:id="rId2"/>
    <p:sldMasterId id="2147483648" r:id="rId3"/>
    <p:sldMasterId id="2147483672" r:id="rId4"/>
    <p:sldMasterId id="2147483658" r:id="rId5"/>
  </p:sldMasterIdLst>
  <p:notesMasterIdLst>
    <p:notesMasterId r:id="rId34"/>
  </p:notesMasterIdLst>
  <p:sldIdLst>
    <p:sldId id="256" r:id="rId6"/>
    <p:sldId id="303" r:id="rId7"/>
    <p:sldId id="304" r:id="rId8"/>
    <p:sldId id="306" r:id="rId9"/>
    <p:sldId id="281" r:id="rId10"/>
    <p:sldId id="307" r:id="rId11"/>
    <p:sldId id="305" r:id="rId12"/>
    <p:sldId id="318" r:id="rId13"/>
    <p:sldId id="319" r:id="rId14"/>
    <p:sldId id="320" r:id="rId15"/>
    <p:sldId id="321" r:id="rId16"/>
    <p:sldId id="322" r:id="rId17"/>
    <p:sldId id="323" r:id="rId18"/>
    <p:sldId id="325" r:id="rId19"/>
    <p:sldId id="324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0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2163" initials="vw" lastIdx="1" clrIdx="0">
    <p:extLst>
      <p:ext uri="{19B8F6BF-5375-455C-9EA6-DF929625EA0E}">
        <p15:presenceInfo xmlns:p15="http://schemas.microsoft.com/office/powerpoint/2012/main" userId="watson2163" providerId="None"/>
      </p:ext>
    </p:extLst>
  </p:cmAuthor>
  <p:cmAuthor id="2" name="Marcy A. Esbjerg" initials="MAE" lastIdx="2" clrIdx="1">
    <p:extLst>
      <p:ext uri="{19B8F6BF-5375-455C-9EA6-DF929625EA0E}">
        <p15:presenceInfo xmlns:p15="http://schemas.microsoft.com/office/powerpoint/2012/main" userId="S::mesbjerg@pascocountyfl.net::30b77749-5bb3-4c5e-b10a-d2531573ba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64" d="100"/>
          <a:sy n="64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GLENNON" userId="588bc75e-3142-4416-b548-12107f322454" providerId="ADAL" clId="{807A479E-1925-4124-BD00-C32F15A6D4E5}"/>
    <pc:docChg chg="custSel addSld modSld sldOrd">
      <pc:chgData name="SEAN GLENNON" userId="588bc75e-3142-4416-b548-12107f322454" providerId="ADAL" clId="{807A479E-1925-4124-BD00-C32F15A6D4E5}" dt="2024-06-11T02:50:19.987" v="77" actId="113"/>
      <pc:docMkLst>
        <pc:docMk/>
      </pc:docMkLst>
      <pc:sldChg chg="ord">
        <pc:chgData name="SEAN GLENNON" userId="588bc75e-3142-4416-b548-12107f322454" providerId="ADAL" clId="{807A479E-1925-4124-BD00-C32F15A6D4E5}" dt="2024-06-11T02:47:04.354" v="2"/>
        <pc:sldMkLst>
          <pc:docMk/>
          <pc:sldMk cId="1095414710" sldId="300"/>
        </pc:sldMkLst>
      </pc:sldChg>
      <pc:sldChg chg="new">
        <pc:chgData name="SEAN GLENNON" userId="588bc75e-3142-4416-b548-12107f322454" providerId="ADAL" clId="{807A479E-1925-4124-BD00-C32F15A6D4E5}" dt="2024-06-11T02:46:51.131" v="0" actId="680"/>
        <pc:sldMkLst>
          <pc:docMk/>
          <pc:sldMk cId="3637836350" sldId="336"/>
        </pc:sldMkLst>
      </pc:sldChg>
      <pc:sldChg chg="modSp new mod">
        <pc:chgData name="SEAN GLENNON" userId="588bc75e-3142-4416-b548-12107f322454" providerId="ADAL" clId="{807A479E-1925-4124-BD00-C32F15A6D4E5}" dt="2024-06-11T02:50:19.987" v="77" actId="113"/>
        <pc:sldMkLst>
          <pc:docMk/>
          <pc:sldMk cId="4074108425" sldId="337"/>
        </pc:sldMkLst>
        <pc:spChg chg="mod">
          <ac:chgData name="SEAN GLENNON" userId="588bc75e-3142-4416-b548-12107f322454" providerId="ADAL" clId="{807A479E-1925-4124-BD00-C32F15A6D4E5}" dt="2024-06-11T02:49:14.182" v="61" actId="20577"/>
          <ac:spMkLst>
            <pc:docMk/>
            <pc:sldMk cId="4074108425" sldId="337"/>
            <ac:spMk id="2" creationId="{3CFE7A5E-8DA1-AC19-0C39-1A903D001046}"/>
          </ac:spMkLst>
        </pc:spChg>
        <pc:spChg chg="mod">
          <ac:chgData name="SEAN GLENNON" userId="588bc75e-3142-4416-b548-12107f322454" providerId="ADAL" clId="{807A479E-1925-4124-BD00-C32F15A6D4E5}" dt="2024-06-11T02:50:19.987" v="77" actId="113"/>
          <ac:spMkLst>
            <pc:docMk/>
            <pc:sldMk cId="4074108425" sldId="337"/>
            <ac:spMk id="3" creationId="{A7E40329-7135-D149-C8BB-E3F29995581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fernand\Downloads\Census-Capacity%20Data%202020-2024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1"/>
                </a:solidFill>
              </a:rPr>
              <a:t>Affordable and available homes per 100 renter households</a:t>
            </a:r>
          </a:p>
        </c:rich>
      </c:tx>
      <c:layout>
        <c:manualLayout>
          <c:xMode val="edge"/>
          <c:yMode val="edge"/>
          <c:x val="0.170208614926436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44078150132801"/>
          <c:y val="0.31804480494477866"/>
          <c:w val="0.80647903940461763"/>
          <c:h val="0.362190405268253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2BB1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5A-4400-9CBC-2D9DD3BFE5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15A-4400-9CBC-2D9DD3BFE5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15A-4400-9CBC-2D9DD3BFE5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15A-4400-9CBC-2D9DD3BFE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Sheet5!$A$1:$A$4</c:f>
              <c:strCache>
                <c:ptCount val="4"/>
                <c:pt idx="0">
                  <c:v>At ELI </c:v>
                </c:pt>
                <c:pt idx="1">
                  <c:v>At 50% AMI</c:v>
                </c:pt>
                <c:pt idx="2">
                  <c:v>At 80% of AMI</c:v>
                </c:pt>
                <c:pt idx="3">
                  <c:v>At 100% of AMI</c:v>
                </c:pt>
              </c:strCache>
            </c:strRef>
          </c:cat>
          <c:val>
            <c:numRef>
              <c:f>Sheet5!$B$1:$B$4</c:f>
              <c:numCache>
                <c:formatCode>General</c:formatCode>
                <c:ptCount val="4"/>
                <c:pt idx="0">
                  <c:v>47</c:v>
                </c:pt>
                <c:pt idx="1">
                  <c:v>62</c:v>
                </c:pt>
                <c:pt idx="2">
                  <c:v>90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5A-4400-9CBC-2D9DD3BFE5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14760799"/>
        <c:axId val="1214766207"/>
      </c:barChart>
      <c:catAx>
        <c:axId val="1214760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4766207"/>
        <c:crosses val="autoZero"/>
        <c:auto val="1"/>
        <c:lblAlgn val="ctr"/>
        <c:lblOffset val="100"/>
        <c:noMultiLvlLbl val="0"/>
      </c:catAx>
      <c:valAx>
        <c:axId val="12147662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4760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0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cap="none" dirty="0"/>
              <a:t>Boston</a:t>
            </a:r>
            <a:r>
              <a:rPr lang="en-US" sz="1400" b="1" cap="none" baseline="0" dirty="0"/>
              <a:t> Homeless Census S</a:t>
            </a:r>
            <a:r>
              <a:rPr lang="en-US" sz="1400" b="1" cap="none" dirty="0"/>
              <a:t>helter</a:t>
            </a:r>
            <a:r>
              <a:rPr lang="en-US" sz="1400" b="1" cap="none" baseline="0" dirty="0"/>
              <a:t> &amp; </a:t>
            </a:r>
            <a:r>
              <a:rPr lang="en-US" sz="1400" b="1" cap="none" dirty="0"/>
              <a:t>Street</a:t>
            </a:r>
            <a:r>
              <a:rPr lang="en-US" sz="1400" b="1" cap="none" baseline="0" dirty="0"/>
              <a:t> C</a:t>
            </a:r>
            <a:r>
              <a:rPr lang="en-US" sz="1400" b="1" cap="none" dirty="0"/>
              <a:t>ount </a:t>
            </a:r>
          </a:p>
          <a:p>
            <a:pPr algn="ctr">
              <a:defRPr b="0"/>
            </a:pPr>
            <a:r>
              <a:rPr lang="en-US" sz="1400" b="1" cap="none" dirty="0"/>
              <a:t>for Individuals</a:t>
            </a:r>
            <a:r>
              <a:rPr lang="en-US" sz="1400" b="1" cap="none" baseline="0" dirty="0"/>
              <a:t>, 2008-2023</a:t>
            </a:r>
            <a:endParaRPr lang="en-US" sz="1400" b="1" cap="none" dirty="0"/>
          </a:p>
        </c:rich>
      </c:tx>
      <c:layout>
        <c:manualLayout>
          <c:xMode val="edge"/>
          <c:yMode val="edge"/>
          <c:x val="0.2436394079337994"/>
          <c:y val="2.7164168985092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0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724853057287926E-2"/>
          <c:y val="0.22430478567289364"/>
          <c:w val="0.9297475384500149"/>
          <c:h val="0.70105502581047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'2008-2022'!$A$7</c:f>
              <c:strCache>
                <c:ptCount val="1"/>
                <c:pt idx="0">
                  <c:v>Street</c:v>
                </c:pt>
              </c:strCache>
            </c:strRef>
          </c:tx>
          <c:spPr>
            <a:solidFill>
              <a:srgbClr val="0078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'2008-2022'!$B$6:$P$6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strCache>
            </c:strRef>
          </c:cat>
          <c:val>
            <c:numRef>
              <c:f>'2008-2022'!$B$7:$P$7</c:f>
              <c:numCache>
                <c:formatCode>General</c:formatCode>
                <c:ptCount val="15"/>
                <c:pt idx="0">
                  <c:v>219</c:v>
                </c:pt>
                <c:pt idx="1">
                  <c:v>255</c:v>
                </c:pt>
                <c:pt idx="2">
                  <c:v>182</c:v>
                </c:pt>
                <c:pt idx="3">
                  <c:v>183</c:v>
                </c:pt>
                <c:pt idx="4">
                  <c:v>193</c:v>
                </c:pt>
                <c:pt idx="5">
                  <c:v>180</c:v>
                </c:pt>
                <c:pt idx="6">
                  <c:v>139</c:v>
                </c:pt>
                <c:pt idx="7">
                  <c:v>167</c:v>
                </c:pt>
                <c:pt idx="8">
                  <c:v>186</c:v>
                </c:pt>
                <c:pt idx="9">
                  <c:v>163</c:v>
                </c:pt>
                <c:pt idx="10">
                  <c:v>121</c:v>
                </c:pt>
                <c:pt idx="11">
                  <c:v>135</c:v>
                </c:pt>
                <c:pt idx="12">
                  <c:v>170</c:v>
                </c:pt>
                <c:pt idx="13">
                  <c:v>119</c:v>
                </c:pt>
                <c:pt idx="14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0-4FCC-90B8-A15363156F67}"/>
            </c:ext>
          </c:extLst>
        </c:ser>
        <c:ser>
          <c:idx val="1"/>
          <c:order val="1"/>
          <c:tx>
            <c:strRef>
              <c:f>'2008-2022'!$A$8</c:f>
              <c:strCache>
                <c:ptCount val="1"/>
                <c:pt idx="0">
                  <c:v>Shelter</c:v>
                </c:pt>
              </c:strCache>
            </c:strRef>
          </c:tx>
          <c:spPr>
            <a:solidFill>
              <a:srgbClr val="C0C75E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'2008-2022'!$B$6:$P$6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strCache>
            </c:strRef>
          </c:cat>
          <c:val>
            <c:numRef>
              <c:f>'2008-2022'!$B$8:$P$8</c:f>
              <c:numCache>
                <c:formatCode>General</c:formatCode>
                <c:ptCount val="15"/>
                <c:pt idx="0">
                  <c:v>1335</c:v>
                </c:pt>
                <c:pt idx="1">
                  <c:v>1317</c:v>
                </c:pt>
                <c:pt idx="2">
                  <c:v>1365</c:v>
                </c:pt>
                <c:pt idx="3">
                  <c:v>1289</c:v>
                </c:pt>
                <c:pt idx="4">
                  <c:v>1367</c:v>
                </c:pt>
                <c:pt idx="5">
                  <c:v>1511</c:v>
                </c:pt>
                <c:pt idx="6">
                  <c:v>1676</c:v>
                </c:pt>
                <c:pt idx="7">
                  <c:v>1887</c:v>
                </c:pt>
                <c:pt idx="8">
                  <c:v>1762</c:v>
                </c:pt>
                <c:pt idx="9">
                  <c:v>1779</c:v>
                </c:pt>
                <c:pt idx="10">
                  <c:v>1867</c:v>
                </c:pt>
                <c:pt idx="11">
                  <c:v>1593</c:v>
                </c:pt>
                <c:pt idx="12">
                  <c:v>1176</c:v>
                </c:pt>
                <c:pt idx="13">
                  <c:v>1121</c:v>
                </c:pt>
                <c:pt idx="14">
                  <c:v>1343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0-4FCC-90B8-A15363156F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765754607"/>
        <c:axId val="765745871"/>
      </c:barChart>
      <c:catAx>
        <c:axId val="765754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45871"/>
        <c:crosses val="autoZero"/>
        <c:auto val="1"/>
        <c:lblAlgn val="ctr"/>
        <c:lblOffset val="100"/>
        <c:noMultiLvlLbl val="0"/>
      </c:catAx>
      <c:valAx>
        <c:axId val="765745871"/>
        <c:scaling>
          <c:orientation val="minMax"/>
          <c:max val="225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54607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+mj-lt"/>
              </a:rPr>
              <a:t>Census and Capacity at Men's Inn, by Month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January 2020 - March 2024</a:t>
            </a:r>
          </a:p>
        </c:rich>
      </c:tx>
      <c:layout>
        <c:manualLayout>
          <c:xMode val="edge"/>
          <c:yMode val="edge"/>
          <c:x val="0.30196382092427548"/>
          <c:y val="3.0864116836565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'Men''s Inn'!$B$1</c:f>
              <c:strCache>
                <c:ptCount val="1"/>
                <c:pt idx="0">
                  <c:v>Census</c:v>
                </c:pt>
              </c:strCache>
            </c:strRef>
          </c:tx>
          <c:spPr>
            <a:solidFill>
              <a:srgbClr val="378690"/>
            </a:solidFill>
            <a:ln>
              <a:noFill/>
            </a:ln>
            <a:effectLst/>
          </c:spPr>
          <c:invertIfNegative val="0"/>
          <c:cat>
            <c:strRef>
              <c:f>'Men''s Inn'!$A$2:$A$52</c:f>
              <c:strCache>
                <c:ptCount val="5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 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 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 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</c:v>
                </c:pt>
                <c:pt idx="46">
                  <c:v>Nov 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</c:strCache>
            </c:strRef>
          </c:cat>
          <c:val>
            <c:numRef>
              <c:f>'Men''s Inn'!$B$2:$B$52</c:f>
              <c:numCache>
                <c:formatCode>0</c:formatCode>
                <c:ptCount val="51"/>
                <c:pt idx="0">
                  <c:v>400</c:v>
                </c:pt>
                <c:pt idx="1">
                  <c:v>414</c:v>
                </c:pt>
                <c:pt idx="2">
                  <c:v>395</c:v>
                </c:pt>
                <c:pt idx="3">
                  <c:v>177</c:v>
                </c:pt>
                <c:pt idx="4">
                  <c:v>146</c:v>
                </c:pt>
                <c:pt idx="5">
                  <c:v>107.5</c:v>
                </c:pt>
                <c:pt idx="6">
                  <c:v>108</c:v>
                </c:pt>
                <c:pt idx="7">
                  <c:v>113</c:v>
                </c:pt>
                <c:pt idx="8">
                  <c:v>110</c:v>
                </c:pt>
                <c:pt idx="9">
                  <c:v>112</c:v>
                </c:pt>
                <c:pt idx="10">
                  <c:v>112.5</c:v>
                </c:pt>
                <c:pt idx="11">
                  <c:v>126</c:v>
                </c:pt>
                <c:pt idx="12">
                  <c:v>120</c:v>
                </c:pt>
                <c:pt idx="13">
                  <c:v>113</c:v>
                </c:pt>
                <c:pt idx="14">
                  <c:v>115</c:v>
                </c:pt>
                <c:pt idx="15">
                  <c:v>115</c:v>
                </c:pt>
                <c:pt idx="16">
                  <c:v>116</c:v>
                </c:pt>
                <c:pt idx="17">
                  <c:v>119.5</c:v>
                </c:pt>
                <c:pt idx="18">
                  <c:v>117</c:v>
                </c:pt>
                <c:pt idx="19">
                  <c:v>116</c:v>
                </c:pt>
                <c:pt idx="20">
                  <c:v>114</c:v>
                </c:pt>
                <c:pt idx="21">
                  <c:v>110</c:v>
                </c:pt>
                <c:pt idx="22">
                  <c:v>132.5</c:v>
                </c:pt>
                <c:pt idx="23">
                  <c:v>146</c:v>
                </c:pt>
                <c:pt idx="24">
                  <c:v>159</c:v>
                </c:pt>
                <c:pt idx="25">
                  <c:v>184</c:v>
                </c:pt>
                <c:pt idx="26">
                  <c:v>178</c:v>
                </c:pt>
                <c:pt idx="27">
                  <c:v>178</c:v>
                </c:pt>
                <c:pt idx="28">
                  <c:v>165</c:v>
                </c:pt>
                <c:pt idx="29">
                  <c:v>163</c:v>
                </c:pt>
                <c:pt idx="30">
                  <c:v>168</c:v>
                </c:pt>
                <c:pt idx="31">
                  <c:v>164</c:v>
                </c:pt>
                <c:pt idx="32">
                  <c:v>164</c:v>
                </c:pt>
                <c:pt idx="33">
                  <c:v>197</c:v>
                </c:pt>
                <c:pt idx="34">
                  <c:v>235.5</c:v>
                </c:pt>
                <c:pt idx="35">
                  <c:v>240</c:v>
                </c:pt>
                <c:pt idx="36">
                  <c:v>244</c:v>
                </c:pt>
                <c:pt idx="37">
                  <c:v>257</c:v>
                </c:pt>
                <c:pt idx="38">
                  <c:v>256</c:v>
                </c:pt>
                <c:pt idx="39">
                  <c:v>213.5</c:v>
                </c:pt>
                <c:pt idx="40">
                  <c:v>196</c:v>
                </c:pt>
                <c:pt idx="41">
                  <c:v>217</c:v>
                </c:pt>
                <c:pt idx="42">
                  <c:v>225</c:v>
                </c:pt>
                <c:pt idx="43">
                  <c:v>229</c:v>
                </c:pt>
                <c:pt idx="44">
                  <c:v>231</c:v>
                </c:pt>
                <c:pt idx="45">
                  <c:v>283</c:v>
                </c:pt>
                <c:pt idx="46">
                  <c:v>294</c:v>
                </c:pt>
                <c:pt idx="47">
                  <c:v>289</c:v>
                </c:pt>
                <c:pt idx="48">
                  <c:v>331</c:v>
                </c:pt>
                <c:pt idx="49">
                  <c:v>363</c:v>
                </c:pt>
                <c:pt idx="50">
                  <c:v>378.5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F-41CB-8AFF-E2F57749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0010192"/>
        <c:axId val="1950010608"/>
      </c:barChart>
      <c:lineChart>
        <c:grouping val="standard"/>
        <c:varyColors val="0"/>
        <c:ser>
          <c:idx val="1"/>
          <c:order val="1"/>
          <c:tx>
            <c:strRef>
              <c:f>'Men''s Inn'!$C$1</c:f>
              <c:strCache>
                <c:ptCount val="1"/>
                <c:pt idx="0">
                  <c:v>Capacity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'Men''s Inn'!$A$2:$A$52</c:f>
              <c:strCache>
                <c:ptCount val="5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 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 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 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</c:v>
                </c:pt>
                <c:pt idx="46">
                  <c:v>Nov 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</c:strCache>
            </c:strRef>
          </c:cat>
          <c:val>
            <c:numRef>
              <c:f>'Men''s Inn'!$C$2:$C$52</c:f>
              <c:numCache>
                <c:formatCode>0</c:formatCode>
                <c:ptCount val="51"/>
                <c:pt idx="0">
                  <c:v>440</c:v>
                </c:pt>
                <c:pt idx="1">
                  <c:v>440</c:v>
                </c:pt>
                <c:pt idx="2">
                  <c:v>440</c:v>
                </c:pt>
                <c:pt idx="3">
                  <c:v>215</c:v>
                </c:pt>
                <c:pt idx="4">
                  <c:v>215</c:v>
                </c:pt>
                <c:pt idx="5">
                  <c:v>145</c:v>
                </c:pt>
                <c:pt idx="6">
                  <c:v>145</c:v>
                </c:pt>
                <c:pt idx="7">
                  <c:v>145</c:v>
                </c:pt>
                <c:pt idx="8">
                  <c:v>145</c:v>
                </c:pt>
                <c:pt idx="9">
                  <c:v>145</c:v>
                </c:pt>
                <c:pt idx="10">
                  <c:v>145</c:v>
                </c:pt>
                <c:pt idx="11">
                  <c:v>145</c:v>
                </c:pt>
                <c:pt idx="12">
                  <c:v>145</c:v>
                </c:pt>
                <c:pt idx="13">
                  <c:v>145</c:v>
                </c:pt>
                <c:pt idx="14">
                  <c:v>145</c:v>
                </c:pt>
                <c:pt idx="15">
                  <c:v>145</c:v>
                </c:pt>
                <c:pt idx="16">
                  <c:v>145</c:v>
                </c:pt>
                <c:pt idx="17">
                  <c:v>145</c:v>
                </c:pt>
                <c:pt idx="18">
                  <c:v>145</c:v>
                </c:pt>
                <c:pt idx="19">
                  <c:v>145</c:v>
                </c:pt>
                <c:pt idx="20">
                  <c:v>145</c:v>
                </c:pt>
                <c:pt idx="21">
                  <c:v>166</c:v>
                </c:pt>
                <c:pt idx="22">
                  <c:v>191</c:v>
                </c:pt>
                <c:pt idx="23">
                  <c:v>199</c:v>
                </c:pt>
                <c:pt idx="24">
                  <c:v>199</c:v>
                </c:pt>
                <c:pt idx="25">
                  <c:v>199</c:v>
                </c:pt>
                <c:pt idx="26">
                  <c:v>199</c:v>
                </c:pt>
                <c:pt idx="27">
                  <c:v>186.5</c:v>
                </c:pt>
                <c:pt idx="28">
                  <c:v>174</c:v>
                </c:pt>
                <c:pt idx="29">
                  <c:v>174</c:v>
                </c:pt>
                <c:pt idx="30">
                  <c:v>174</c:v>
                </c:pt>
                <c:pt idx="31">
                  <c:v>174</c:v>
                </c:pt>
                <c:pt idx="32">
                  <c:v>174</c:v>
                </c:pt>
                <c:pt idx="33">
                  <c:v>231</c:v>
                </c:pt>
                <c:pt idx="34">
                  <c:v>281</c:v>
                </c:pt>
                <c:pt idx="35">
                  <c:v>281</c:v>
                </c:pt>
                <c:pt idx="36">
                  <c:v>281</c:v>
                </c:pt>
                <c:pt idx="37">
                  <c:v>281</c:v>
                </c:pt>
                <c:pt idx="38">
                  <c:v>281</c:v>
                </c:pt>
                <c:pt idx="39">
                  <c:v>256</c:v>
                </c:pt>
                <c:pt idx="40">
                  <c:v>231</c:v>
                </c:pt>
                <c:pt idx="41">
                  <c:v>244</c:v>
                </c:pt>
                <c:pt idx="42">
                  <c:v>244</c:v>
                </c:pt>
                <c:pt idx="43">
                  <c:v>244</c:v>
                </c:pt>
                <c:pt idx="44">
                  <c:v>244</c:v>
                </c:pt>
                <c:pt idx="45">
                  <c:v>300</c:v>
                </c:pt>
                <c:pt idx="46">
                  <c:v>300</c:v>
                </c:pt>
                <c:pt idx="47">
                  <c:v>300</c:v>
                </c:pt>
                <c:pt idx="48">
                  <c:v>336</c:v>
                </c:pt>
                <c:pt idx="49">
                  <c:v>336</c:v>
                </c:pt>
                <c:pt idx="50">
                  <c:v>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DF-41CB-8AFF-E2F57749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0010192"/>
        <c:axId val="1950010608"/>
      </c:lineChart>
      <c:catAx>
        <c:axId val="195001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010608"/>
        <c:crosses val="autoZero"/>
        <c:auto val="1"/>
        <c:lblAlgn val="ctr"/>
        <c:lblOffset val="100"/>
        <c:noMultiLvlLbl val="0"/>
      </c:catAx>
      <c:valAx>
        <c:axId val="195001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01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733607113765956"/>
          <c:y val="9.2978030523962335E-2"/>
          <c:w val="0.18084509910399132"/>
          <c:h val="5.2083697871099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0.04023</cdr:x>
      <cdr:y>0.91235</cdr:y>
    </cdr:from>
    <cdr:to>
      <cdr:x>0.09626</cdr:x>
      <cdr:y>0.9642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355600" y="3754120"/>
          <a:ext cx="495300" cy="21336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2020</a:t>
          </a:r>
        </a:p>
      </cdr:txBody>
    </cdr:sp>
  </cdr:relSizeAnchor>
  <cdr:relSizeAnchor xmlns:cdr="http://schemas.openxmlformats.org/drawingml/2006/chartDrawing">
    <cdr:from>
      <cdr:x>0.2592</cdr:x>
      <cdr:y>0.91049</cdr:y>
    </cdr:from>
    <cdr:to>
      <cdr:x>0.31523</cdr:x>
      <cdr:y>0.96235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2291080" y="3746500"/>
          <a:ext cx="495300" cy="21336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2021</a:t>
          </a:r>
        </a:p>
      </cdr:txBody>
    </cdr:sp>
  </cdr:relSizeAnchor>
  <cdr:relSizeAnchor xmlns:cdr="http://schemas.openxmlformats.org/drawingml/2006/chartDrawing">
    <cdr:from>
      <cdr:x>0.7092</cdr:x>
      <cdr:y>0.91336</cdr:y>
    </cdr:from>
    <cdr:to>
      <cdr:x>0.76523</cdr:x>
      <cdr:y>0.96521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44794" y="4192139"/>
          <a:ext cx="564471" cy="23798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2023</a:t>
          </a:r>
        </a:p>
      </cdr:txBody>
    </cdr:sp>
  </cdr:relSizeAnchor>
  <cdr:relSizeAnchor xmlns:cdr="http://schemas.openxmlformats.org/drawingml/2006/chartDrawing">
    <cdr:from>
      <cdr:x>0.49023</cdr:x>
      <cdr:y>0.90494</cdr:y>
    </cdr:from>
    <cdr:to>
      <cdr:x>0.54626</cdr:x>
      <cdr:y>0.95679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4333240" y="3723640"/>
          <a:ext cx="495300" cy="21336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2022</a:t>
          </a:r>
        </a:p>
      </cdr:txBody>
    </cdr:sp>
  </cdr:relSizeAnchor>
  <cdr:relSizeAnchor xmlns:cdr="http://schemas.openxmlformats.org/drawingml/2006/chartDrawing">
    <cdr:from>
      <cdr:x>0.92477</cdr:x>
      <cdr:y>0.91543</cdr:y>
    </cdr:from>
    <cdr:to>
      <cdr:x>0.98081</cdr:x>
      <cdr:y>0.96728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316580" y="4201616"/>
          <a:ext cx="564572" cy="23798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2024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FD6E-0D5F-4D43-9579-5CDF38005F7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45B7-6F5A-4814-9820-2C919E00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bf.org/news-and-insights/reports/2021/jun/greater-boston-housing-report-card-2021/gbhrc2021-chapter-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oston.gov/sites/default/files/file/2021/06/Annual%20Report%202020.pdf" TargetMode="External"/><Relationship Id="rId4" Type="http://schemas.openxmlformats.org/officeDocument/2006/relationships/hyperlink" Target="https://nlihc.org/housing-needs-by-state/massachusett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64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CE5A4-3541-4604-AE34-C6D0C6984CF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51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CE5A4-3541-4604-AE34-C6D0C6984CF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97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CE5A4-3541-4604-AE34-C6D0C6984CF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407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CE5A4-3541-4604-AE34-C6D0C6984CF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208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CE5A4-3541-4604-AE34-C6D0C6984CF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815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CE5A4-3541-4604-AE34-C6D0C6984CF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926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CE5A4-3541-4604-AE34-C6D0C6984CF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007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CE5A4-3541-4604-AE34-C6D0C6984CF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920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CE5A4-3541-4604-AE34-C6D0C6984CF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104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CE5A4-3541-4604-AE34-C6D0C6984CF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41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9A4C-2F12-4659-B378-87C91E6182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8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63636"/>
                </a:solidFill>
                <a:effectLst/>
                <a:latin typeface="ibm-plex-sans"/>
              </a:rPr>
              <a:t>Note that the vacancy rate has decreased since April</a:t>
            </a:r>
            <a:r>
              <a:rPr lang="en-US" b="0" i="0" baseline="0" dirty="0">
                <a:solidFill>
                  <a:srgbClr val="363636"/>
                </a:solidFill>
                <a:effectLst/>
                <a:latin typeface="ibm-plex-sans"/>
              </a:rPr>
              <a:t> 2023 (it was 4.2%), demonstrating an even more restricted housing landscape</a:t>
            </a:r>
            <a:endParaRPr lang="en-US" b="0" i="0" dirty="0">
              <a:solidFill>
                <a:srgbClr val="363636"/>
              </a:solidFill>
              <a:effectLst/>
              <a:latin typeface="ibm-plex-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63636"/>
              </a:solidFill>
              <a:effectLst/>
              <a:latin typeface="ibm-plex-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dirty="0">
                <a:solidFill>
                  <a:srgbClr val="363636"/>
                </a:solidFill>
                <a:effectLst/>
                <a:latin typeface="ibm-plex-sans"/>
              </a:rPr>
              <a:t>Definitions: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63636"/>
                </a:solidFill>
                <a:effectLst/>
                <a:latin typeface="ibm-plex-sans"/>
              </a:rPr>
              <a:t>AMI = Area Median Income:</a:t>
            </a:r>
            <a:r>
              <a:rPr lang="en-US" b="0" i="0" baseline="0" dirty="0">
                <a:solidFill>
                  <a:srgbClr val="363636"/>
                </a:solidFill>
                <a:effectLst/>
                <a:latin typeface="ibm-plex-sans"/>
              </a:rPr>
              <a:t> calculated by HUD, the mid-point of a specific’s areas income distribution</a:t>
            </a:r>
            <a:endParaRPr lang="en-US" b="0" i="0" dirty="0">
              <a:solidFill>
                <a:srgbClr val="363636"/>
              </a:solidFill>
              <a:effectLst/>
              <a:latin typeface="ibm-plex-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63636"/>
                </a:solidFill>
                <a:effectLst/>
                <a:latin typeface="ibm-plex-sans"/>
              </a:rPr>
              <a:t>ELI</a:t>
            </a:r>
            <a:r>
              <a:rPr lang="en-US" b="0" i="0" baseline="0" dirty="0">
                <a:solidFill>
                  <a:srgbClr val="363636"/>
                </a:solidFill>
                <a:effectLst/>
                <a:latin typeface="ibm-plex-sans"/>
              </a:rPr>
              <a:t> </a:t>
            </a:r>
            <a:r>
              <a:rPr lang="en-US" b="0" i="0" dirty="0">
                <a:solidFill>
                  <a:srgbClr val="363636"/>
                </a:solidFill>
                <a:effectLst/>
                <a:latin typeface="ibm-plex-sans"/>
              </a:rPr>
              <a:t>= whose incomes are at or below the poverty guideline or 30% of their area median income (AMI). 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Sources: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The Boston Foundation,</a:t>
            </a:r>
            <a:r>
              <a:rPr lang="en-US" dirty="0">
                <a:hlinkClick r:id="rId3"/>
              </a:rPr>
              <a:t> Chapter 1: Economic Inequality and Cost Burden – TBF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NLIHC,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Housing Needs by State: Massachusetts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Housing Boston 2030,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Annual Report 2020 (boston.gov)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4A3CD-866B-4955-BFB0-F80379C4D3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07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78690"/>
              </a:buClr>
            </a:pPr>
            <a:r>
              <a:rPr lang="en-US" sz="1500" baseline="0" dirty="0">
                <a:latin typeface="Arial" panose="020B0604020202020204" pitchFamily="34" charset="0"/>
                <a:cs typeface="Arial" panose="020B0604020202020204" pitchFamily="34" charset="0"/>
              </a:rPr>
              <a:t>Similar to national and state trends, we are seeing increases in unsheltered and sheltered homelessness in Boston.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78690"/>
              </a:buClr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78690"/>
              </a:buClr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Trend of decline in homeless census from 2016 to 2022 for both street and shelter counts.</a:t>
            </a:r>
          </a:p>
          <a:p>
            <a:pPr>
              <a:buClr>
                <a:srgbClr val="378690"/>
              </a:buClr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Rise in unsheltered homelessness in 2020 and 2021 is likely due in part to effects of the COVID-19 pandemic.</a:t>
            </a:r>
          </a:p>
          <a:p>
            <a:pPr>
              <a:buClr>
                <a:srgbClr val="378690"/>
              </a:buClr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Decrease in street count by 30% (51 individuals) from 2021 to 2022; then increase by 42% from 2022 – 2023</a:t>
            </a:r>
          </a:p>
          <a:p>
            <a:pPr>
              <a:buClr>
                <a:srgbClr val="378690"/>
              </a:buClr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690"/>
              </a:buClr>
              <a:buSzTx/>
              <a:buFontTx/>
              <a:buNone/>
              <a:tabLst/>
              <a:defRPr/>
            </a:pPr>
            <a:r>
              <a:rPr lang="en-US" sz="1600" dirty="0"/>
              <a:t>In the one-year period from 2022–2023, homelessness in America for individuals increased 11%; in MA the increase was 12%.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690"/>
              </a:buClr>
              <a:buSzTx/>
              <a:buFontTx/>
              <a:buNone/>
              <a:tabLst/>
              <a:defRPr/>
            </a:pPr>
            <a:r>
              <a:rPr lang="en-US" sz="1600" dirty="0"/>
              <a:t>In Boston it was an overall increase 17%; and for people who were unsheltered, a startling 42% increase.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690"/>
              </a:buClr>
              <a:buSzTx/>
              <a:buFontTx/>
              <a:buNone/>
              <a:tabLst/>
              <a:defRPr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690"/>
              </a:buClr>
              <a:buSzTx/>
              <a:buFontTx/>
              <a:buNone/>
              <a:tabLst/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Boston still has one of the smallest percentages of unsheltered people experiencing homelessness of all major US cities.</a:t>
            </a:r>
          </a:p>
          <a:p>
            <a:pPr>
              <a:buClr>
                <a:srgbClr val="378690"/>
              </a:buClr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E074D-F710-4A81-A62D-E61E581C96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5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maintained census at or near capacity for past 4 years</a:t>
            </a:r>
            <a:r>
              <a:rPr lang="en-US" baseline="0" dirty="0"/>
              <a:t> even with decrease in beds; however this has changed in recent months.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Capacity is</a:t>
            </a:r>
            <a:r>
              <a:rPr lang="en-US" baseline="0" dirty="0"/>
              <a:t> a</a:t>
            </a:r>
            <a:r>
              <a:rPr lang="en-US" dirty="0"/>
              <a:t> monthly average and</a:t>
            </a:r>
            <a:r>
              <a:rPr lang="en-US" baseline="0" dirty="0"/>
              <a:t> includes additional temporary beds.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E074D-F710-4A81-A62D-E61E581C96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9A4C-2F12-4659-B378-87C91E6182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45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9A4C-2F12-4659-B378-87C91E6182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9A4C-2F12-4659-B378-87C91E6182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04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City and housing authority are key investments in addressing homelessness vs. smaller communities where the municipality has far more limited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9A4C-2F12-4659-B378-87C91E6182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5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972A-F43D-440F-B655-2CE2077D2E37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B8ED-F870-4761-96DC-5BB37F7DE016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E0A0-D981-4AEA-B61F-3F84FDEFBB9C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6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284-E45E-4E6C-B923-F19B8075B515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7F57-00E3-4C3A-9B96-F574E86F64DE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8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F73E-1013-4595-BDD5-6A6BA34D5738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787B-7FD3-46B9-957F-70CD3AC09695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E8A3-8369-40F0-8A92-56BFF45B930D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8421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1A6A4-A0F3-481E-BFAF-2319D7CAE3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7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651D8-B9D6-4E78-852A-0844F3C1BF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06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344AA-3293-474A-AE55-77B505C8DC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3664-DAE3-449A-B7FC-4E12D61CE25A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43178-676E-4A1F-AD08-B64B02349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70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429D-C1B2-4980-96DA-952F35D1E5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9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DF895-C95E-45B3-B74D-FB1BEA7656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4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D9497-AE7F-4C2D-A56B-AEAFE34F4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1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EB347-46F5-40BB-9361-2A9C54F49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6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43178-676E-4A1F-AD08-B64B02349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13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43178-676E-4A1F-AD08-B64B02349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9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43178-676E-4A1F-AD08-B64B02349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135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43178-676E-4A1F-AD08-B64B02349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5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43178-676E-4A1F-AD08-B64B02349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37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B30-F2BA-41B1-A7BF-952AFE143A41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62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43178-676E-4A1F-AD08-B64B02349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13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65DAE-E240-4FA6-B04C-BBCEAC0B3F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43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214FB-B4DA-4D3E-8F37-22B553708B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18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8B59-B0D3-4D27-B43F-B308528F5C80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768-CB3A-4443-97C3-069D5D99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19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9C83-C406-440E-8C53-46167F49F988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768-CB3A-4443-97C3-069D5D99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37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9473-1418-4CAE-8158-C54EFCC8FE5D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768-CB3A-4443-97C3-069D5D99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0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F57-C514-4FD8-8E3D-E78CA48D3A59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768-CB3A-4443-97C3-069D5D99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7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B881-63A9-455D-B609-7B3FF2EC2C5C}" type="datetime1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768-CB3A-4443-97C3-069D5D99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2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EF8A-E59F-4B46-9135-50DEF85047E4}" type="datetime1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768-CB3A-4443-97C3-069D5D99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1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26D4-4E1E-4383-B7CB-802F5D8B0667}" type="datetime1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768-CB3A-4443-97C3-069D5D99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2B7-4A4C-4664-8A6F-2E97D83841D9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40CC-30FD-49DF-9746-34F65948E6EE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768-CB3A-4443-97C3-069D5D99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8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12C0-DBC2-4C5B-A294-FF47FD3AAA3A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768-CB3A-4443-97C3-069D5D99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93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14C7-263E-4DFB-BFC9-F06635CF1111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768-CB3A-4443-97C3-069D5D99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4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7FD5-2B1C-4745-9B13-108D8B1B7477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768-CB3A-4443-97C3-069D5D99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05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6059-6EFA-CE61-5B01-CE0F10C3E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606FEA-AE1E-DF76-1C7F-E18CBA043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0192E-E65C-8F3F-218D-08F5063A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376D-1D39-4886-BB21-3611812B58FC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A5819-4E25-E062-78AE-9A8146A9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0287-915D-0CB6-7ADA-50996324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7771-F4E9-4FDA-8E76-9FDFD953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81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7EE4-F8DD-87E3-EAB1-A493ECA4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276B1-81DB-E201-1655-6A3C8213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E468F-6801-3718-F3A7-80984819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08AC-FC5A-4D62-8090-9DBC8C9C2BED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EC8CD-FE91-31D8-BD92-2CF7414D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CF62E-2A90-C77C-BEDA-5F4BBC42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7771-F4E9-4FDA-8E76-9FDFD953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71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FFA5-8BA5-C256-7C5F-502E9A36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BF08F-B5A3-7E9B-630E-871EBE2B7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EABA4-A948-DC13-787D-A8197558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069-0AE5-4B5D-A899-BE59E7F520EF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0800B-2646-BAD0-FA78-8A577071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A336-F8C9-A89C-2412-C0DE968E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7771-F4E9-4FDA-8E76-9FDFD953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80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C61F-F6F9-6A1F-CC18-35FE71DB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DAD6D-A292-FF10-6432-0F2883C5F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215CE-1624-1F01-9463-5DC960550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EF453-9BB6-5AC3-3070-A625215F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0552-EBA9-4E9E-9732-871562251817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C772A-7EFE-A941-B85E-7F3F13B5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4A88C-4733-D8C3-A3BC-35D8EA49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7771-F4E9-4FDA-8E76-9FDFD953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40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4FCF-2EEC-F889-7775-DB51CFF3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96829-26C2-5B20-5970-703A7C5B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1141F-EF00-22C5-1D77-33A957006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CE880-C50D-50D6-3A7F-8FC7EDF71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F93FE-8E43-8961-C372-5C844A56B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B0156-E1C9-56B5-726B-1BBBCAE8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036-9773-40AC-A4CD-A208502CFC87}" type="datetime1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E2A13D-1EC7-1C16-D494-13E814FA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99832-ACDF-AB1B-BB51-6504551D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7771-F4E9-4FDA-8E76-9FDFD953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32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2566-14C5-BE64-C045-6070AF95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5175C-21D8-9699-7DD1-85DA886E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B1F-362C-4FCA-BE8E-CE20846AA4EE}" type="datetime1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1C27E-7725-2D95-5E64-9A66B3C3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65868-F472-B5C2-EB7B-5034D9E4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7771-F4E9-4FDA-8E76-9FDFD953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9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1D5A-29EC-4D90-BD0E-986AEB55E18D}" type="datetime1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3BE4D-748F-0DF7-300E-E53DE500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29B-6F25-4707-AC13-433FD403235A}" type="datetime1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F070C-11A2-0AF0-FFEE-484B09E1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90AAA-1D66-C26D-736B-AC7BE719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7771-F4E9-4FDA-8E76-9FDFD953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8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4A35-00F7-C8C5-76A8-E340A55A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6C7B3-50D3-5CFA-2279-54F66562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5A7A1-49A0-5C4C-0DD6-720BAA867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A6555-E870-850A-8164-926F439E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0447-A7B0-489D-9494-A7EBF5CD0E72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C71ED-EC73-C2E8-5C48-098E5E8F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6C6D3-C02D-BF8B-7972-0855C499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7771-F4E9-4FDA-8E76-9FDFD953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53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6A55-221E-9602-F4A8-E00DBF33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44445-68A8-0D7B-5A84-E0EF1C573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17826-2C39-B6B2-EDC3-66D55A87D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C605D-FF78-DDCF-6F08-B3CDA94B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D902-975C-4EA1-938D-08EC7D07339E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0A38F-6AEF-2030-435C-1D71590D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8715B-7886-397A-EC6D-F74097DD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7771-F4E9-4FDA-8E76-9FDFD953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98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3B94-839C-1926-B675-965C7D8D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CAC3B-AF3E-D7D1-87E9-343004FD4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CF854-8E43-A9B3-F5A6-8DD31EAE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C25-D12D-4A0D-8414-50432AD05B7E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FF64B-EF17-99F1-BB34-0B36F29A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EEBBD-2DF1-6AC2-B4FB-218D0B58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7771-F4E9-4FDA-8E76-9FDFD953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64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20FC0A-BFEF-23FD-636A-F1DC30A4E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D96AD-78E6-465B-69A8-FFA90B633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F0636-A891-870A-B49D-E1D77C717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17AC-86A1-4F86-A16B-D637D228103D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7E02-8191-58E7-4DC8-E2B5BB4F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74FE-C6C4-8931-2295-81FB8E9E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7771-F4E9-4FDA-8E76-9FDFD953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99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9" descr="FB&amp;M_RGB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601" y="4876800"/>
            <a:ext cx="442383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13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DA905E-8F4B-430A-8FAE-A12CE44D9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1608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58737-7308-4984-8EB6-957FC836F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69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5AF18-EC97-4499-912B-03F7E76A1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065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307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307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A3D29-9E99-46F6-B733-16EAF42D4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52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FC2B-C1CE-47FB-A82B-5B7FC6DA6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85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A4C-D64F-41DB-B8D3-53F065B9E966}" type="datetime1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22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EBE5-7C86-4DD9-9DA0-36B01355E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993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B22F3-5046-4897-B288-D838C08A5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470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3"/>
            <a:ext cx="401108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1819-B93E-452E-A1B6-F03B1F9B8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3609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26760-54E4-4001-8549-8A9240A718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021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8A093-6E9D-43A2-A5CA-D1D0DC8F3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7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20"/>
            <a:ext cx="2743200" cy="58531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20"/>
            <a:ext cx="8026400" cy="58531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B70D6-772D-4A1A-9050-68DCAAFCC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328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30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6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5A4E-F94C-4E32-A8EA-33859FF3C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535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20"/>
            <a:ext cx="10972800" cy="5853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D6F3-D2BF-4F06-8703-FD00BCB285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37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4D8A-C036-477F-8B45-A712A1BE2247}" type="datetime1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0982-C384-46F5-899A-4661FA58925E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0E-6483-4D35-BAD6-7A2BF6734103}" type="datetime1">
              <a:rPr lang="en-US" smtClean="0"/>
              <a:t>6/10/2024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20BD-0994-4D37-AC7B-698BBB399BDE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842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0443178-676E-4A1F-AD08-B64B02349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0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7A0E-7DC5-4117-B6BE-7B436227C591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B8768-CB3A-4443-97C3-069D5D99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994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DA7CD-BEA6-129F-B125-91F8ED75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EF8C2-7ABE-6781-ECB4-3547EAE80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88D0-5B0A-99AA-9496-A46CB1DEB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3A1E3-517D-4F29-B580-75261B4AB2F8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FD93A-EE43-DD79-EE9F-8D4E40B4A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B3747-36E2-F7CC-5AF5-FA2D529DF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7771-F4E9-4FDA-8E76-9FDFD953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1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for a charity&#10;&#10;Description automatically generated">
            <a:extLst>
              <a:ext uri="{FF2B5EF4-FFF2-40B4-BE49-F238E27FC236}">
                <a16:creationId xmlns:a16="http://schemas.microsoft.com/office/drawing/2014/main" id="{8A497DD9-B37F-C562-1277-E0DE9EA46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18143" b="25726"/>
          <a:stretch/>
        </p:blipFill>
        <p:spPr>
          <a:xfrm>
            <a:off x="8432800" y="5466337"/>
            <a:ext cx="3505200" cy="11683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F06BC4-8A1B-9640-1E5A-575183679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600" dirty="0"/>
              <a:t>Best Practices in Ending Homelessness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718ABF8-07F5-4CCF-5E32-0D556712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2722210"/>
            <a:ext cx="3765692" cy="14215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4F93F-5DAC-4E83-A797-CFB79328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75CB4BAC-AF9E-AFEB-A25A-AC8639921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3" y="5839683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4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8;p17"/>
          <p:cNvSpPr/>
          <p:nvPr/>
        </p:nvSpPr>
        <p:spPr>
          <a:xfrm>
            <a:off x="1524000" y="-1"/>
            <a:ext cx="9132570" cy="1170775"/>
          </a:xfrm>
          <a:prstGeom prst="rect">
            <a:avLst/>
          </a:prstGeom>
          <a:solidFill>
            <a:srgbClr val="0078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E70F5F-466F-480E-96BB-44810FC518E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643865" y="1341691"/>
          <a:ext cx="8763856" cy="487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Google Shape;89;p17"/>
          <p:cNvSpPr txBox="1"/>
          <p:nvPr/>
        </p:nvSpPr>
        <p:spPr>
          <a:xfrm>
            <a:off x="1755574" y="170917"/>
            <a:ext cx="8900997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defRPr/>
            </a:pPr>
            <a:r>
              <a:rPr lang="en-US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Homelessness in Boston, 2008-2023</a:t>
            </a:r>
          </a:p>
          <a:p>
            <a:pPr lvl="0"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 downward trend, homelessness again on the rise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20098" y="6472925"/>
            <a:ext cx="2170661" cy="273844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274" y="0"/>
            <a:ext cx="1534457" cy="1259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8742" y="6397992"/>
            <a:ext cx="6793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Source: </a:t>
            </a:r>
            <a:r>
              <a:rPr lang="en-US" sz="900" dirty="0"/>
              <a:t>City of Boston annual point-in-time homeless census, available at Boston.org.</a:t>
            </a:r>
          </a:p>
        </p:txBody>
      </p:sp>
      <p:sp>
        <p:nvSpPr>
          <p:cNvPr id="9" name="Google Shape;119;p15"/>
          <p:cNvSpPr/>
          <p:nvPr/>
        </p:nvSpPr>
        <p:spPr>
          <a:xfrm rot="-5400000">
            <a:off x="4789500" y="-2095893"/>
            <a:ext cx="130800" cy="6661800"/>
          </a:xfrm>
          <a:prstGeom prst="rect">
            <a:avLst/>
          </a:prstGeom>
          <a:solidFill>
            <a:srgbClr val="B1BB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21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378690"/>
                </a:solidFill>
              </a:rPr>
              <a:t>Census Over Time: Men’s Inn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7771-F4E9-4FDA-8E76-9FDFD95307AB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721895" y="1467853"/>
          <a:ext cx="10491537" cy="471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630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81" y="1862667"/>
            <a:ext cx="9035788" cy="455661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Emergency Shelter and Street Outreach</a:t>
            </a:r>
            <a:r>
              <a:rPr lang="en-US" dirty="0"/>
              <a:t>: We provide safe refuge to more than 400 people each night within four emergency shelters. On the street, outreach teams provide life-saving food, blankets, human contact, and access to shelter and housing. </a:t>
            </a:r>
          </a:p>
          <a:p>
            <a:r>
              <a:rPr lang="en-US" b="1" dirty="0"/>
              <a:t>Coordinated Housing Solutions: Our Housing Resource Coordinators </a:t>
            </a:r>
            <a:r>
              <a:rPr lang="en-US" dirty="0"/>
              <a:t>   meet with  shelter guests  to navigate paths to housing, within or beyond PSI. We offer solutions such as Rapid Rehousing. We also prevent homelessness through problem-solving by phone and in person.  </a:t>
            </a:r>
          </a:p>
          <a:p>
            <a:r>
              <a:rPr lang="en-US" b="1" dirty="0"/>
              <a:t>Supportive Housing:</a:t>
            </a:r>
            <a:r>
              <a:rPr lang="en-US" dirty="0"/>
              <a:t> This growing program formerly homeless individuals who live in buildings we own or operate as well as in rental apartments, with a current total of 960 units. We follow the research-proven Housing First approach, combining housing with on-site supportive services to help tenants achieve their highest level of independence. </a:t>
            </a:r>
          </a:p>
          <a:p>
            <a:pPr lvl="0"/>
            <a:r>
              <a:rPr lang="en-US" b="1" dirty="0"/>
              <a:t>Workforce Development:</a:t>
            </a:r>
            <a:r>
              <a:rPr lang="en-US" dirty="0"/>
              <a:t> This program serves about 160 people each year, providing training for careers in food services and housekeeping, with training embedded within our </a:t>
            </a:r>
            <a:r>
              <a:rPr lang="en-US" dirty="0" err="1"/>
              <a:t>iCater</a:t>
            </a:r>
            <a:r>
              <a:rPr lang="en-US" dirty="0"/>
              <a:t> social enterprise.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365125"/>
            <a:ext cx="10793627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rgbClr val="0077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 Street Inn</a:t>
            </a:r>
          </a:p>
        </p:txBody>
      </p:sp>
      <p:pic>
        <p:nvPicPr>
          <p:cNvPr id="12" name="Picture 2" descr="C:\Users\aspooner\Desktop\Important!\psi_logo.jpg">
            <a:extLst>
              <a:ext uri="{FF2B5EF4-FFF2-40B4-BE49-F238E27FC236}">
                <a16:creationId xmlns:a16="http://schemas.microsoft.com/office/drawing/2014/main" id="{AE2F050A-15BF-BF1A-9A75-ED6363D8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5790" y="5530222"/>
            <a:ext cx="1136019" cy="88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44338" cy="365125"/>
          </a:xfrm>
        </p:spPr>
        <p:txBody>
          <a:bodyPr/>
          <a:lstStyle/>
          <a:p>
            <a:fld id="{8EFB8768-CB3A-4443-97C3-069D5D9931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48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81" y="2140655"/>
            <a:ext cx="9035788" cy="3918400"/>
          </a:xfrm>
        </p:spPr>
        <p:txBody>
          <a:bodyPr>
            <a:norm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dirty="0"/>
              <a:t>Individual unsheltered homelessness in Boston increased 42% from 2022 to 2023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/>
              <a:t>Continued increased vulnerability and psychosocial needs for people who are unsheltered, especially for those living with substance use disorders and/or mental health conditions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PSI is only city-funded street outreach team, responding 7 days a week and critical to Boston’s emergency response system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365125"/>
            <a:ext cx="10793627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rgbClr val="0077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Unsheltered</a:t>
            </a:r>
          </a:p>
        </p:txBody>
      </p:sp>
      <p:pic>
        <p:nvPicPr>
          <p:cNvPr id="12" name="Picture 2" descr="C:\Users\aspooner\Desktop\Important!\psi_logo.jpg">
            <a:extLst>
              <a:ext uri="{FF2B5EF4-FFF2-40B4-BE49-F238E27FC236}">
                <a16:creationId xmlns:a16="http://schemas.microsoft.com/office/drawing/2014/main" id="{AE2F050A-15BF-BF1A-9A75-ED6363D8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5790" y="5530222"/>
            <a:ext cx="1136019" cy="88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44338" cy="365125"/>
          </a:xfrm>
        </p:spPr>
        <p:txBody>
          <a:bodyPr/>
          <a:lstStyle/>
          <a:p>
            <a:fld id="{8EFB8768-CB3A-4443-97C3-069D5D9931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81" y="2140655"/>
            <a:ext cx="9035788" cy="3918400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Public/Private partnerships present opportunity for expanded resources but also challenges of competing demands</a:t>
            </a:r>
          </a:p>
          <a:p>
            <a:pPr marL="285750" indent="-285750"/>
            <a:r>
              <a:rPr lang="en-US" dirty="0"/>
              <a:t>Mission and organizational identity can become conflated with city/government priorities</a:t>
            </a:r>
          </a:p>
          <a:p>
            <a:pPr marL="285750" indent="-285750"/>
            <a:r>
              <a:rPr lang="en-US" dirty="0"/>
              <a:t>Increased visibility and multiple perspectives can present challenges to focused direction and prioritization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365125"/>
            <a:ext cx="10793627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rgbClr val="0077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Challenges…</a:t>
            </a:r>
          </a:p>
        </p:txBody>
      </p:sp>
      <p:pic>
        <p:nvPicPr>
          <p:cNvPr id="12" name="Picture 2" descr="C:\Users\aspooner\Desktop\Important!\psi_logo.jpg">
            <a:extLst>
              <a:ext uri="{FF2B5EF4-FFF2-40B4-BE49-F238E27FC236}">
                <a16:creationId xmlns:a16="http://schemas.microsoft.com/office/drawing/2014/main" id="{AE2F050A-15BF-BF1A-9A75-ED6363D8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5790" y="5530222"/>
            <a:ext cx="1136019" cy="88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44338" cy="365125"/>
          </a:xfrm>
        </p:spPr>
        <p:txBody>
          <a:bodyPr/>
          <a:lstStyle/>
          <a:p>
            <a:fld id="{8EFB8768-CB3A-4443-97C3-069D5D9931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0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81" y="2140655"/>
            <a:ext cx="9035788" cy="3918400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dirty="0"/>
              <a:t>Currently funded for Street Outreach services through both State and Municipal funds </a:t>
            </a:r>
          </a:p>
          <a:p>
            <a:pPr marL="285750" indent="-285750"/>
            <a:r>
              <a:rPr lang="en-US" dirty="0"/>
              <a:t>Mayor’s Office on Housing (MOH) supports 40% of the $4M budget for outreach services</a:t>
            </a:r>
          </a:p>
          <a:p>
            <a:pPr marL="285750" indent="-285750"/>
            <a:r>
              <a:rPr lang="en-US" dirty="0"/>
              <a:t>Awarded additional $1M grant from MOH/HUD to house 75 unsheltered people over 3 years with BHA Project-based vouchers</a:t>
            </a:r>
          </a:p>
          <a:p>
            <a:pPr marL="285750" indent="-285750"/>
            <a:r>
              <a:rPr lang="en-US" dirty="0"/>
              <a:t>Weekly meetings with MOH and other providers to ensure referrals to low threshold sites and other resources is efficient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365125"/>
            <a:ext cx="10793627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rgbClr val="0077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Unsheltered work and partnerships</a:t>
            </a:r>
          </a:p>
        </p:txBody>
      </p:sp>
      <p:pic>
        <p:nvPicPr>
          <p:cNvPr id="12" name="Picture 2" descr="C:\Users\aspooner\Desktop\Important!\psi_logo.jpg">
            <a:extLst>
              <a:ext uri="{FF2B5EF4-FFF2-40B4-BE49-F238E27FC236}">
                <a16:creationId xmlns:a16="http://schemas.microsoft.com/office/drawing/2014/main" id="{AE2F050A-15BF-BF1A-9A75-ED6363D8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5790" y="5530222"/>
            <a:ext cx="1136019" cy="88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44338" cy="365125"/>
          </a:xfrm>
        </p:spPr>
        <p:txBody>
          <a:bodyPr/>
          <a:lstStyle/>
          <a:p>
            <a:fld id="{8EFB8768-CB3A-4443-97C3-069D5D9931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2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3A8BD1BC-3795-4EFD-8A6F-656710DB0ADF}"/>
              </a:ext>
            </a:extLst>
          </p:cNvPr>
          <p:cNvSpPr txBox="1">
            <a:spLocks/>
          </p:cNvSpPr>
          <p:nvPr/>
        </p:nvSpPr>
        <p:spPr bwMode="auto">
          <a:xfrm>
            <a:off x="2153056" y="2362200"/>
            <a:ext cx="866734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4800" b="1" kern="0" dirty="0">
                <a:solidFill>
                  <a:srgbClr val="A03F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Father Bill’s &amp; </a:t>
            </a:r>
            <a:r>
              <a:rPr lang="en-US" sz="4800" b="1" kern="0" dirty="0" err="1">
                <a:solidFill>
                  <a:srgbClr val="A03F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MainSpring</a:t>
            </a:r>
            <a:endParaRPr lang="en-US" sz="4800" b="1" kern="0" dirty="0">
              <a:solidFill>
                <a:srgbClr val="A03F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F8A8788E-3895-46A3-A47A-0B8AF44C5C91}"/>
              </a:ext>
            </a:extLst>
          </p:cNvPr>
          <p:cNvSpPr txBox="1">
            <a:spLocks/>
          </p:cNvSpPr>
          <p:nvPr/>
        </p:nvSpPr>
        <p:spPr bwMode="auto">
          <a:xfrm>
            <a:off x="2819400" y="3124200"/>
            <a:ext cx="68580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000" b="1" kern="0" dirty="0">
                <a:solidFill>
                  <a:srgbClr val="75753D"/>
                </a:solidFill>
              </a:rPr>
              <a:t>NOBODY SHOULD BE HOMELESS</a:t>
            </a:r>
          </a:p>
        </p:txBody>
      </p:sp>
    </p:spTree>
    <p:extLst>
      <p:ext uri="{BB962C8B-B14F-4D97-AF65-F5344CB8AC3E}">
        <p14:creationId xmlns:p14="http://schemas.microsoft.com/office/powerpoint/2010/main" val="120119152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7175"/>
            <a:ext cx="8229600" cy="788988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75753D"/>
                </a:solidFill>
              </a:rPr>
              <a:t>Mission Statement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5715000" y="1371600"/>
            <a:ext cx="43624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2400" dirty="0">
                <a:latin typeface="+mj-lt"/>
              </a:rPr>
              <a:t>We are committed to ending and preventing homelessness across Southern MA with programs that shelter and connect people to housing, jobs and services. </a:t>
            </a:r>
            <a:endParaRPr lang="en-US" altLang="en-US" sz="1600" dirty="0"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600" dirty="0"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+mj-lt"/>
              </a:rPr>
              <a:t>We help people who are struggling with homelessness or are at risk of homelessness achieve self-sufficiency.</a:t>
            </a:r>
            <a:endParaRPr lang="en-US" altLang="en-US" sz="1800" dirty="0"/>
          </a:p>
        </p:txBody>
      </p:sp>
      <p:pic>
        <p:nvPicPr>
          <p:cNvPr id="3" name="Picture 2" descr="A person opening a door&#10;&#10;Description automatically generated">
            <a:extLst>
              <a:ext uri="{FF2B5EF4-FFF2-40B4-BE49-F238E27FC236}">
                <a16:creationId xmlns:a16="http://schemas.microsoft.com/office/drawing/2014/main" id="{CBB65F74-8ABF-B64B-F59B-4C69818EAC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219200"/>
            <a:ext cx="304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449152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75B51DA5-FA07-3148-97DB-47C595209F80}"/>
              </a:ext>
            </a:extLst>
          </p:cNvPr>
          <p:cNvSpPr txBox="1">
            <a:spLocks/>
          </p:cNvSpPr>
          <p:nvPr/>
        </p:nvSpPr>
        <p:spPr>
          <a:xfrm>
            <a:off x="2122673" y="299488"/>
            <a:ext cx="4939868" cy="8176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endParaRPr lang="en-US" sz="3600" b="1" dirty="0">
              <a:solidFill>
                <a:srgbClr val="A03F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9E62C-3295-624C-981B-4D5D48C1B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035" y="375684"/>
            <a:ext cx="5148689" cy="6253717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1ACE0C72-637E-9846-B480-DD2D414AF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701332"/>
            <a:ext cx="641923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*For Tenancy Preservation Program only: Attleboro, Cape Cod &amp; Islands, Fall River, New Bedford, Taunton.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8F7826CA-6FB7-402B-8789-A137113E952B}"/>
              </a:ext>
            </a:extLst>
          </p:cNvPr>
          <p:cNvSpPr txBox="1">
            <a:spLocks/>
          </p:cNvSpPr>
          <p:nvPr/>
        </p:nvSpPr>
        <p:spPr>
          <a:xfrm>
            <a:off x="2102417" y="172934"/>
            <a:ext cx="4939868" cy="8176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en-US" altLang="en-US" sz="4200" dirty="0">
                <a:solidFill>
                  <a:srgbClr val="75753D"/>
                </a:solidFill>
              </a:rPr>
              <a:t>Service Area</a:t>
            </a:r>
            <a:endParaRPr lang="en-US" sz="4200" b="1" dirty="0">
              <a:solidFill>
                <a:srgbClr val="75753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1E05B-1898-4B6A-BB62-9BFC45680BFB}"/>
              </a:ext>
            </a:extLst>
          </p:cNvPr>
          <p:cNvSpPr txBox="1"/>
          <p:nvPr/>
        </p:nvSpPr>
        <p:spPr>
          <a:xfrm>
            <a:off x="2610579" y="3525410"/>
            <a:ext cx="2269550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5,000+</a:t>
            </a:r>
            <a:br>
              <a:rPr lang="en-US" sz="2800" dirty="0">
                <a:latin typeface="+mj-lt"/>
              </a:rPr>
            </a:br>
            <a:r>
              <a:rPr lang="en-US" sz="2400" dirty="0">
                <a:latin typeface="+mj-lt"/>
              </a:rPr>
              <a:t>people served annually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72448-1C72-431E-AF52-1FBCF2580C4E}"/>
              </a:ext>
            </a:extLst>
          </p:cNvPr>
          <p:cNvSpPr txBox="1"/>
          <p:nvPr/>
        </p:nvSpPr>
        <p:spPr>
          <a:xfrm>
            <a:off x="2141047" y="1349488"/>
            <a:ext cx="2715408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41</a:t>
            </a:r>
            <a:r>
              <a:rPr lang="en-US" sz="5000" dirty="0">
                <a:latin typeface="+mj-lt"/>
              </a:rPr>
              <a:t> </a:t>
            </a:r>
            <a:br>
              <a:rPr lang="en-US" sz="2800" dirty="0">
                <a:latin typeface="+mj-lt"/>
              </a:rPr>
            </a:br>
            <a:r>
              <a:rPr lang="en-US" sz="2400" dirty="0">
                <a:latin typeface="+mj-lt"/>
              </a:rPr>
              <a:t>cities &amp; towns across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Southern MA</a:t>
            </a:r>
          </a:p>
        </p:txBody>
      </p:sp>
    </p:spTree>
    <p:extLst>
      <p:ext uri="{BB962C8B-B14F-4D97-AF65-F5344CB8AC3E}">
        <p14:creationId xmlns:p14="http://schemas.microsoft.com/office/powerpoint/2010/main" val="38098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7175"/>
            <a:ext cx="8229600" cy="788988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75753D"/>
                </a:solidFill>
              </a:rPr>
              <a:t>Program and Budget Overview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046164"/>
            <a:ext cx="8077200" cy="4994054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/>
              <a:t>FY24 operating budget - $40.6M</a:t>
            </a:r>
          </a:p>
          <a:p>
            <a:pPr>
              <a:defRPr/>
            </a:pPr>
            <a:r>
              <a:rPr lang="en-US" altLang="en-US" sz="2000" dirty="0"/>
              <a:t>HUD CPD funds;</a:t>
            </a:r>
          </a:p>
          <a:p>
            <a:pPr lvl="1">
              <a:defRPr/>
            </a:pPr>
            <a:r>
              <a:rPr lang="en-US" altLang="en-US" sz="1600" b="1" dirty="0"/>
              <a:t>CDBG</a:t>
            </a:r>
            <a:r>
              <a:rPr lang="en-US" altLang="en-US" sz="1600" dirty="0"/>
              <a:t> funds from 3 municipalities ~ $50k for shelter operations and services</a:t>
            </a:r>
          </a:p>
          <a:p>
            <a:pPr lvl="1">
              <a:defRPr/>
            </a:pPr>
            <a:r>
              <a:rPr lang="en-US" altLang="en-US" sz="1600" b="1" dirty="0"/>
              <a:t>ESG</a:t>
            </a:r>
            <a:r>
              <a:rPr lang="en-US" altLang="en-US" sz="1600" dirty="0"/>
              <a:t> funds from the 2 local ESG recipients~ $340k for shelter operations and street outreach</a:t>
            </a:r>
          </a:p>
          <a:p>
            <a:pPr lvl="1">
              <a:defRPr/>
            </a:pPr>
            <a:r>
              <a:rPr lang="en-US" altLang="en-US" sz="1600" b="1" dirty="0"/>
              <a:t>HOME</a:t>
            </a:r>
            <a:r>
              <a:rPr lang="en-US" altLang="en-US" sz="1600" dirty="0"/>
              <a:t> funds from state and local municipalities in support of PSH</a:t>
            </a: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$1.7M annually in Medicaid funding for specialized community supports for homeless individuals and households at risk of homelessness</a:t>
            </a:r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b="1" dirty="0"/>
              <a:t>Service Continuum: </a:t>
            </a:r>
          </a:p>
          <a:p>
            <a:pPr lvl="1">
              <a:defRPr/>
            </a:pPr>
            <a:r>
              <a:rPr lang="en-US" altLang="en-US" sz="1600" dirty="0"/>
              <a:t>Homelessness prevention and shelter diversion</a:t>
            </a:r>
          </a:p>
          <a:p>
            <a:pPr lvl="1">
              <a:defRPr/>
            </a:pPr>
            <a:r>
              <a:rPr lang="en-US" altLang="en-US" sz="1600" dirty="0"/>
              <a:t>Emergency shelter - 300 individuals nightly; 161 families nightly</a:t>
            </a:r>
          </a:p>
          <a:p>
            <a:pPr lvl="1">
              <a:defRPr/>
            </a:pPr>
            <a:r>
              <a:rPr lang="en-US" altLang="en-US" sz="1600" dirty="0"/>
              <a:t>Street outreach </a:t>
            </a:r>
          </a:p>
          <a:p>
            <a:pPr lvl="1">
              <a:defRPr/>
            </a:pPr>
            <a:r>
              <a:rPr lang="en-US" altLang="en-US" sz="1600" dirty="0"/>
              <a:t>Employment services</a:t>
            </a:r>
          </a:p>
          <a:p>
            <a:pPr lvl="1">
              <a:defRPr/>
            </a:pPr>
            <a:r>
              <a:rPr lang="en-US" altLang="en-US" sz="1600" dirty="0"/>
              <a:t>Rapid rehousing</a:t>
            </a:r>
          </a:p>
          <a:p>
            <a:pPr lvl="1">
              <a:defRPr/>
            </a:pPr>
            <a:r>
              <a:rPr lang="en-US" altLang="en-US" sz="1600" dirty="0"/>
              <a:t>Permanent Supportive Housing – 700+ units</a:t>
            </a:r>
          </a:p>
          <a:p>
            <a:pPr lvl="1">
              <a:defRPr/>
            </a:pPr>
            <a:endParaRPr lang="en-US" altLang="en-US" sz="1600" dirty="0"/>
          </a:p>
          <a:p>
            <a:pPr marL="344487" lvl="1" indent="0">
              <a:buNone/>
              <a:defRPr/>
            </a:pPr>
            <a:endParaRPr lang="en-US" altLang="en-US" sz="1600" b="1" dirty="0"/>
          </a:p>
          <a:p>
            <a:pPr>
              <a:buNone/>
              <a:defRPr/>
            </a:pPr>
            <a:r>
              <a:rPr lang="en-US" altLang="en-US" sz="2000" dirty="0"/>
              <a:t> </a:t>
            </a:r>
          </a:p>
          <a:p>
            <a:pPr marL="0" indent="0"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32879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7" y="2045494"/>
            <a:ext cx="9014820" cy="388077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Sean Glennon - Community Development Director, Quincy, 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City of Quincy is the Collaborative Applicant for the MA-511 CoC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Formally known as the Quincy, Brockton, Weymouth, Plymouth City and County Continuum of Care (aka South Shore CoC)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Consists of 29 communities in southeastern MA (after 2015 merger)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3rd largest CoC in MA ($11M for 12 projects – 420 units of PSH); and 7th largest in Region 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SouthShoreCoC.org (Emergency Resources; Housing &amp; Social Services; Safety Resources; About Us – Nuts &amp; Bolts / CE / CoC Flowchart)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6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75753D"/>
                </a:solidFill>
              </a:rPr>
              <a:t>Our Bold Vision Forward: </a:t>
            </a:r>
            <a:br>
              <a:rPr lang="en-US" altLang="en-US" dirty="0">
                <a:solidFill>
                  <a:srgbClr val="75753D"/>
                </a:solidFill>
              </a:rPr>
            </a:br>
            <a:r>
              <a:rPr lang="en-US" altLang="en-US" dirty="0">
                <a:solidFill>
                  <a:srgbClr val="75753D"/>
                </a:solidFill>
              </a:rPr>
              <a:t>Housing Resource Center Model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B12785A-1B1B-4E82-9593-030F97CC2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1"/>
            <a:ext cx="822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400" kern="0" dirty="0">
                <a:latin typeface="+mj-lt"/>
              </a:rPr>
              <a:t>Move beyond the limitations of the existing shelter model for those experiencing homelessness and create a new service-delivery model focused on prevention, triage and assessment, and rehousing as quickly as possible with supports.</a:t>
            </a:r>
          </a:p>
          <a:p>
            <a:pPr eaLnBrk="1" hangingPunct="1"/>
            <a:r>
              <a:rPr lang="en-US" altLang="en-US" sz="2400" kern="0" dirty="0">
                <a:latin typeface="+mj-lt"/>
              </a:rPr>
              <a:t>Develop a day center facility for individuals that is designed expressly to support this purpose. </a:t>
            </a:r>
          </a:p>
          <a:p>
            <a:pPr eaLnBrk="1" hangingPunct="1"/>
            <a:r>
              <a:rPr lang="en-US" altLang="en-US" sz="2400" kern="0" dirty="0">
                <a:latin typeface="+mj-lt"/>
              </a:rPr>
              <a:t>Reduce reliance on emergency shelter and increase focus on addressing the immediate causes of homelessness.</a:t>
            </a:r>
          </a:p>
        </p:txBody>
      </p:sp>
    </p:spTree>
    <p:extLst>
      <p:ext uri="{BB962C8B-B14F-4D97-AF65-F5344CB8AC3E}">
        <p14:creationId xmlns:p14="http://schemas.microsoft.com/office/powerpoint/2010/main" val="387824508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5753D"/>
                </a:solidFill>
              </a:rPr>
              <a:t>Our Bold Vision:</a:t>
            </a:r>
            <a:br>
              <a:rPr lang="en-US" altLang="en-US" dirty="0">
                <a:solidFill>
                  <a:srgbClr val="75753D"/>
                </a:solidFill>
              </a:rPr>
            </a:br>
            <a:r>
              <a:rPr lang="en-US" altLang="en-US" dirty="0">
                <a:solidFill>
                  <a:srgbClr val="75753D"/>
                </a:solidFill>
              </a:rPr>
              <a:t>Housing Resource Center Model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B12785A-1B1B-4E82-9593-030F97CC2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1" y="1977652"/>
            <a:ext cx="50292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CENTER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Full-service medical clinic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Commercial kitchen and dining space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Library/Access to technology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Private meeting space and training rooms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Showers, laundry and lockers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altLang="en-US" sz="1600" kern="0" dirty="0">
              <a:latin typeface="+mj-l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647268-C066-C20E-5132-86F7D8F66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828801"/>
            <a:ext cx="52578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supports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Case management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Health care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Community lunch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Employment services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Partner resources, including behavioral health, 	addiction and recovery support</a:t>
            </a:r>
            <a:endParaRPr lang="en-US" sz="1600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altLang="en-US" sz="1600" kern="0" dirty="0"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44D23F-AA91-07E1-54B3-F149BD7B2655}"/>
              </a:ext>
            </a:extLst>
          </p:cNvPr>
          <p:cNvSpPr/>
          <p:nvPr/>
        </p:nvSpPr>
        <p:spPr>
          <a:xfrm>
            <a:off x="1181101" y="4648201"/>
            <a:ext cx="5105400" cy="125603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47129-04E0-798E-A8EA-11980E840587}"/>
              </a:ext>
            </a:extLst>
          </p:cNvPr>
          <p:cNvSpPr/>
          <p:nvPr/>
        </p:nvSpPr>
        <p:spPr>
          <a:xfrm>
            <a:off x="1295400" y="4648201"/>
            <a:ext cx="487680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500" b="1" dirty="0">
              <a:latin typeface="+mj-lt"/>
            </a:endParaRPr>
          </a:p>
          <a:p>
            <a:pPr marL="0" lvl="1">
              <a:spcBef>
                <a:spcPts val="0"/>
              </a:spcBef>
              <a:defRPr/>
            </a:pPr>
            <a:r>
              <a:rPr lang="en-US" sz="1600" b="1" dirty="0">
                <a:latin typeface="+mj-lt"/>
              </a:rPr>
              <a:t>Housing Resource Center sites also offer emergency shelter and permanent supportive housing (30 units in Quincy, 32 units in Brockton)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592947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75753D"/>
                </a:solidFill>
              </a:rPr>
              <a:t>Yawkey</a:t>
            </a:r>
            <a:r>
              <a:rPr lang="en-US" altLang="en-US" dirty="0">
                <a:solidFill>
                  <a:srgbClr val="75753D"/>
                </a:solidFill>
              </a:rPr>
              <a:t> Housing Resource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AC866-DD7D-41B4-97D4-5F1BC834566D}"/>
              </a:ext>
            </a:extLst>
          </p:cNvPr>
          <p:cNvSpPr txBox="1"/>
          <p:nvPr/>
        </p:nvSpPr>
        <p:spPr>
          <a:xfrm>
            <a:off x="3886200" y="10050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Opened in November 2023</a:t>
            </a:r>
          </a:p>
        </p:txBody>
      </p:sp>
      <p:pic>
        <p:nvPicPr>
          <p:cNvPr id="8" name="Picture 7" descr="A building with parking lot and cars&#10;&#10;Description automatically generated">
            <a:extLst>
              <a:ext uri="{FF2B5EF4-FFF2-40B4-BE49-F238E27FC236}">
                <a16:creationId xmlns:a16="http://schemas.microsoft.com/office/drawing/2014/main" id="{5EBA2513-3450-567D-9894-4AA93F5D4C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686" y="1344841"/>
            <a:ext cx="5653029" cy="423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37630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75753D"/>
                </a:solidFill>
              </a:rPr>
              <a:t>Yawkey</a:t>
            </a:r>
            <a:r>
              <a:rPr lang="en-US" altLang="en-US" dirty="0">
                <a:solidFill>
                  <a:srgbClr val="75753D"/>
                </a:solidFill>
              </a:rPr>
              <a:t> Housing Resource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AC866-DD7D-41B4-97D4-5F1BC834566D}"/>
              </a:ext>
            </a:extLst>
          </p:cNvPr>
          <p:cNvSpPr txBox="1"/>
          <p:nvPr/>
        </p:nvSpPr>
        <p:spPr>
          <a:xfrm>
            <a:off x="3886200" y="10050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Opened in November 2023</a:t>
            </a:r>
          </a:p>
        </p:txBody>
      </p:sp>
      <p:pic>
        <p:nvPicPr>
          <p:cNvPr id="13" name="Picture 12" descr="A small apartment with a table and a refrigerator&#10;&#10;Description automatically generated">
            <a:extLst>
              <a:ext uri="{FF2B5EF4-FFF2-40B4-BE49-F238E27FC236}">
                <a16:creationId xmlns:a16="http://schemas.microsoft.com/office/drawing/2014/main" id="{CF70F804-2B2B-922A-DB35-00C5F0B657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777" y="3669432"/>
            <a:ext cx="3197530" cy="212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room with two beds and lockers&#10;&#10;Description automatically generated">
            <a:extLst>
              <a:ext uri="{FF2B5EF4-FFF2-40B4-BE49-F238E27FC236}">
                <a16:creationId xmlns:a16="http://schemas.microsoft.com/office/drawing/2014/main" id="{C8C94AC9-F409-BC15-A9C0-713657B569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3639707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A person sitting in a chair with a doctor touching her foot&#10;&#10;Description automatically generated">
            <a:extLst>
              <a:ext uri="{FF2B5EF4-FFF2-40B4-BE49-F238E27FC236}">
                <a16:creationId xmlns:a16="http://schemas.microsoft.com/office/drawing/2014/main" id="{AF101F15-1CCB-2475-67CA-5630A37DC9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95" y="1456957"/>
            <a:ext cx="2782410" cy="206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6A9FA457-0CD7-AB0D-4338-D6F957FD06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243" y="1493439"/>
            <a:ext cx="3065226" cy="204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A person talking to a person at a reception desk&#10;&#10;Description automatically generated">
            <a:extLst>
              <a:ext uri="{FF2B5EF4-FFF2-40B4-BE49-F238E27FC236}">
                <a16:creationId xmlns:a16="http://schemas.microsoft.com/office/drawing/2014/main" id="{F5F20B13-3D11-48B5-3476-A8757170CE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469" y="1477173"/>
            <a:ext cx="3065226" cy="204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278024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5753D"/>
                </a:solidFill>
              </a:rPr>
              <a:t>Brockton Housing Resource Center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A5511-1F92-F8E4-32BA-2FF13B76E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717" y="1367220"/>
            <a:ext cx="6360166" cy="360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5F221-3D72-5943-A68C-8730250D1BFF}"/>
              </a:ext>
            </a:extLst>
          </p:cNvPr>
          <p:cNvSpPr txBox="1"/>
          <p:nvPr/>
        </p:nvSpPr>
        <p:spPr>
          <a:xfrm>
            <a:off x="3733800" y="49673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Coming in 2024/2025</a:t>
            </a:r>
          </a:p>
        </p:txBody>
      </p:sp>
    </p:spTree>
    <p:extLst>
      <p:ext uri="{BB962C8B-B14F-4D97-AF65-F5344CB8AC3E}">
        <p14:creationId xmlns:p14="http://schemas.microsoft.com/office/powerpoint/2010/main" val="60475913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7175"/>
            <a:ext cx="8229600" cy="788988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75753D"/>
                </a:solidFill>
              </a:rPr>
              <a:t>South Shore Continuum of Care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046164"/>
            <a:ext cx="9753600" cy="4994054"/>
          </a:xfrm>
        </p:spPr>
        <p:txBody>
          <a:bodyPr/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Regional Network to End Homelessness</a:t>
            </a:r>
          </a:p>
          <a:p>
            <a:pPr>
              <a:defRPr/>
            </a:pPr>
            <a:r>
              <a:rPr lang="en-US" altLang="en-US" sz="2400" dirty="0"/>
              <a:t>$10.8M ARD</a:t>
            </a:r>
          </a:p>
          <a:p>
            <a:pPr>
              <a:defRPr/>
            </a:pPr>
            <a:r>
              <a:rPr lang="en-US" altLang="en-US" sz="2400" dirty="0"/>
              <a:t>150+ members: diverse stakeholders working toward a shared agenda to prevent and end homelessness in the region</a:t>
            </a:r>
          </a:p>
          <a:p>
            <a:pPr>
              <a:defRPr/>
            </a:pPr>
            <a:r>
              <a:rPr lang="en-US" altLang="en-US" sz="2400" dirty="0"/>
              <a:t>City of Quincy is collaborative applicant with FBMS as support entity</a:t>
            </a:r>
          </a:p>
          <a:p>
            <a:pPr>
              <a:defRPr/>
            </a:pPr>
            <a:r>
              <a:rPr lang="en-US" altLang="en-US" sz="2400" dirty="0"/>
              <a:t>Deep history of partnership and dedicated capacity to coordinate the network</a:t>
            </a:r>
          </a:p>
          <a:p>
            <a:pPr>
              <a:defRPr/>
            </a:pPr>
            <a:r>
              <a:rPr lang="en-US" altLang="en-US" sz="2400" dirty="0"/>
              <a:t>Commitment to low threshold services/housing and using data to map resources to need</a:t>
            </a:r>
            <a:endParaRPr lang="en-US" altLang="en-US" sz="1800" dirty="0"/>
          </a:p>
          <a:p>
            <a:pPr lvl="1">
              <a:defRPr/>
            </a:pPr>
            <a:endParaRPr lang="en-US" altLang="en-US" sz="1600" dirty="0"/>
          </a:p>
          <a:p>
            <a:pPr marL="344487" lvl="1" indent="0">
              <a:buNone/>
              <a:defRPr/>
            </a:pPr>
            <a:endParaRPr lang="en-US" altLang="en-US" sz="1600" b="1" dirty="0"/>
          </a:p>
          <a:p>
            <a:pPr>
              <a:buNone/>
              <a:defRPr/>
            </a:pPr>
            <a:r>
              <a:rPr lang="en-US" altLang="en-US" sz="2000" dirty="0"/>
              <a:t> </a:t>
            </a:r>
          </a:p>
          <a:p>
            <a:pPr marL="0" indent="0"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2703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076D-B157-FC73-D95E-4DEE602A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44CFD-43CC-C2BC-67AC-8DF12B20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36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E7A5E-8DA1-AC19-0C39-1A903D00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 Lake City’s HEART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0329-7135-D149-C8BB-E3F299955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112709" cy="388077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ill Sans Nova" panose="020B0602020104020203" pitchFamily="34" charset="0"/>
              </a:rPr>
              <a:t>Tony Milner - Director, Housing Stability Division of the Salt Lake City Corp.</a:t>
            </a:r>
          </a:p>
          <a:p>
            <a:r>
              <a:rPr lang="en-US" sz="20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 is Salt Lake City’s Homeless Engagement and Response Team, which facilitates and coordinates the homelessness-related communication, reporting, data, services, and resources of the city’s many departments. </a:t>
            </a:r>
          </a:p>
          <a:p>
            <a:r>
              <a:rPr lang="en-US" sz="2000" dirty="0"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the HEART Team coordinates homelessness-related community partners and regional planning groups to leverage resources and align city responses with community-wide goals.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68F9A-4457-6A2F-6FF5-123F220F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8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7B41-E1F5-459C-A249-BB892249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4F5BA-7154-4323-9F2C-6BF1A406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CF3A84AC-2983-02D0-0465-C3DAB44C8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" y="5854111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1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C220F8-44BC-9D47-94E6-8D56AFED7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242"/>
          <a:stretch/>
        </p:blipFill>
        <p:spPr>
          <a:xfrm>
            <a:off x="480892" y="89953"/>
            <a:ext cx="8596667" cy="56181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AFFD9-CBC5-4CBE-9B44-A14E2350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5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D3B2-D5BA-A9CD-E5D0-618F529E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CoC…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DB030-D039-9EB3-F127-DF41EC446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CDBG:  Acquisition of land</a:t>
            </a:r>
          </a:p>
          <a:p>
            <a:r>
              <a:rPr lang="en-US" sz="2000" dirty="0"/>
              <a:t>ESG:  Prevention / Rapid Re-Housing / Emergency Shelter</a:t>
            </a:r>
          </a:p>
          <a:p>
            <a:r>
              <a:rPr lang="en-US" sz="2000" dirty="0"/>
              <a:t>HOME / HOME-ARP:  Rental Housing / TBRA / Non-Congregate Shelter</a:t>
            </a:r>
          </a:p>
          <a:p>
            <a:r>
              <a:rPr lang="en-US" sz="2000" dirty="0"/>
              <a:t>HOPWA</a:t>
            </a:r>
          </a:p>
          <a:p>
            <a:r>
              <a:rPr lang="en-US" sz="2000" dirty="0"/>
              <a:t>Leveraging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D81C6-212B-311F-431F-BEE67350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172" y="609600"/>
            <a:ext cx="4818329" cy="1320800"/>
          </a:xfrm>
        </p:spPr>
        <p:txBody>
          <a:bodyPr>
            <a:normAutofit/>
          </a:bodyPr>
          <a:lstStyle/>
          <a:p>
            <a:r>
              <a:rPr lang="en-US" dirty="0"/>
              <a:t>Quincy Facts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56351-2E2A-6EC6-3A16-D71B2AD51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894" r="30104" b="4"/>
          <a:stretch/>
        </p:blipFill>
        <p:spPr>
          <a:xfrm>
            <a:off x="1524021" y="10"/>
            <a:ext cx="1457443" cy="1714490"/>
          </a:xfrm>
          <a:custGeom>
            <a:avLst/>
            <a:gdLst/>
            <a:ahLst/>
            <a:cxnLst/>
            <a:rect l="l" t="t" r="r" b="b"/>
            <a:pathLst>
              <a:path w="1943283" h="1714500">
                <a:moveTo>
                  <a:pt x="0" y="0"/>
                </a:moveTo>
                <a:lnTo>
                  <a:pt x="1676558" y="0"/>
                </a:lnTo>
                <a:lnTo>
                  <a:pt x="1943283" y="1714500"/>
                </a:lnTo>
                <a:lnTo>
                  <a:pt x="0" y="17145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C74D52-4F98-5556-77E7-982770AEA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26" r="34840" b="-5"/>
          <a:stretch/>
        </p:blipFill>
        <p:spPr>
          <a:xfrm>
            <a:off x="1524020" y="1714500"/>
            <a:ext cx="1657486" cy="1714498"/>
          </a:xfrm>
          <a:custGeom>
            <a:avLst/>
            <a:gdLst/>
            <a:ahLst/>
            <a:cxnLst/>
            <a:rect l="l" t="t" r="r" b="b"/>
            <a:pathLst>
              <a:path w="2210007" h="1714498">
                <a:moveTo>
                  <a:pt x="0" y="0"/>
                </a:moveTo>
                <a:lnTo>
                  <a:pt x="1943283" y="0"/>
                </a:lnTo>
                <a:lnTo>
                  <a:pt x="2210007" y="1714498"/>
                </a:lnTo>
                <a:lnTo>
                  <a:pt x="0" y="1714498"/>
                </a:ln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6FBBD5-8F13-4407-83AC-EAD7E29FB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1" y="1714500"/>
            <a:ext cx="14574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D921E2D-C497-7E9B-ED5F-18E233EB8D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2649" r="4440" b="-4"/>
          <a:stretch/>
        </p:blipFill>
        <p:spPr>
          <a:xfrm>
            <a:off x="1524020" y="3429002"/>
            <a:ext cx="1855720" cy="1698991"/>
          </a:xfrm>
          <a:custGeom>
            <a:avLst/>
            <a:gdLst/>
            <a:ahLst/>
            <a:cxnLst/>
            <a:rect l="l" t="t" r="r" b="b"/>
            <a:pathLst>
              <a:path w="2474319" h="1698991">
                <a:moveTo>
                  <a:pt x="0" y="0"/>
                </a:moveTo>
                <a:lnTo>
                  <a:pt x="2210007" y="0"/>
                </a:lnTo>
                <a:lnTo>
                  <a:pt x="2474319" y="1698991"/>
                </a:lnTo>
                <a:lnTo>
                  <a:pt x="188387" y="1698991"/>
                </a:lnTo>
                <a:lnTo>
                  <a:pt x="0" y="574652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2F9D40-CFB2-4CE5-A432-F95546181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3428998"/>
            <a:ext cx="16575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3E1F53-F7EF-DA05-2BCE-ADE3B71C20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22581" r="24240" b="-5"/>
          <a:stretch/>
        </p:blipFill>
        <p:spPr>
          <a:xfrm>
            <a:off x="1665292" y="5127992"/>
            <a:ext cx="1916553" cy="1730008"/>
          </a:xfrm>
          <a:custGeom>
            <a:avLst/>
            <a:gdLst/>
            <a:ahLst/>
            <a:cxnLst/>
            <a:rect l="l" t="t" r="r" b="b"/>
            <a:pathLst>
              <a:path w="2555404" h="1730008">
                <a:moveTo>
                  <a:pt x="0" y="0"/>
                </a:moveTo>
                <a:lnTo>
                  <a:pt x="2285932" y="0"/>
                </a:lnTo>
                <a:lnTo>
                  <a:pt x="2538174" y="1621404"/>
                </a:lnTo>
                <a:lnTo>
                  <a:pt x="2538508" y="1621404"/>
                </a:lnTo>
                <a:lnTo>
                  <a:pt x="2555404" y="1730008"/>
                </a:lnTo>
                <a:lnTo>
                  <a:pt x="289868" y="1730008"/>
                </a:lnTo>
                <a:close/>
              </a:path>
            </a:pathLst>
          </a:custGeom>
        </p:spPr>
      </p:pic>
      <p:sp>
        <p:nvSpPr>
          <p:cNvPr id="16" name="Isosceles Triangle 8">
            <a:extLst>
              <a:ext uri="{FF2B5EF4-FFF2-40B4-BE49-F238E27FC236}">
                <a16:creationId xmlns:a16="http://schemas.microsoft.com/office/drawing/2014/main" id="{3006EFBF-B5E7-44C6-8E5E-E1B76F3C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732C5A-3BCD-4534-9639-E9EC03BBA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65292" y="5127992"/>
            <a:ext cx="17144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172" y="2160590"/>
            <a:ext cx="6124666" cy="3880773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Population: 101,000</a:t>
            </a:r>
          </a:p>
          <a:p>
            <a:r>
              <a:rPr lang="en-US" altLang="en-US" sz="2000" dirty="0"/>
              <a:t>“City of Presidents” - John Adams &amp; JQA</a:t>
            </a:r>
          </a:p>
          <a:p>
            <a:r>
              <a:rPr lang="en-US" altLang="en-US" sz="2000" dirty="0"/>
              <a:t>Location of “Old House” at “</a:t>
            </a:r>
            <a:r>
              <a:rPr lang="en-US" altLang="en-US" sz="2000" dirty="0" err="1"/>
              <a:t>Peacefield</a:t>
            </a:r>
            <a:r>
              <a:rPr lang="en-US" altLang="en-US" sz="2000" dirty="0"/>
              <a:t>”</a:t>
            </a:r>
          </a:p>
          <a:p>
            <a:r>
              <a:rPr lang="en-US" altLang="en-US" sz="2000" dirty="0"/>
              <a:t>Birthplace of John Hancock</a:t>
            </a:r>
          </a:p>
        </p:txBody>
      </p:sp>
    </p:spTree>
    <p:extLst>
      <p:ext uri="{BB962C8B-B14F-4D97-AF65-F5344CB8AC3E}">
        <p14:creationId xmlns:p14="http://schemas.microsoft.com/office/powerpoint/2010/main" val="396362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27E5-CC08-9EF6-A5A9-F58B1E55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Quincy Success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B8DC6-859B-224F-C355-3AD75DCC5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10 Year Plan to End Chronic Homelessness</a:t>
            </a:r>
          </a:p>
          <a:p>
            <a:r>
              <a:rPr lang="en-US" sz="2000" dirty="0" err="1"/>
              <a:t>Yawkey</a:t>
            </a:r>
            <a:r>
              <a:rPr lang="en-US" sz="2000" dirty="0"/>
              <a:t> Housing Resource Center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181816"/>
                </a:solidFill>
                <a:latin typeface="ArialMT"/>
              </a:rPr>
              <a:t>	• </a:t>
            </a:r>
            <a:r>
              <a:rPr lang="en-US" sz="1800" b="0" i="0" u="none" strike="noStrike" baseline="0" dirty="0">
                <a:solidFill>
                  <a:srgbClr val="181816"/>
                </a:solidFill>
                <a:latin typeface="Calibri" panose="020F0502020204030204" pitchFamily="34" charset="0"/>
              </a:rPr>
              <a:t>99-yr lease from city ($2.3M)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181816"/>
                </a:solidFill>
                <a:latin typeface="ArialMT"/>
              </a:rPr>
              <a:t>	• </a:t>
            </a:r>
            <a:r>
              <a:rPr lang="en-US" sz="1800" b="0" i="0" u="none" strike="noStrike" baseline="0" dirty="0">
                <a:solidFill>
                  <a:srgbClr val="181816"/>
                </a:solidFill>
                <a:latin typeface="Calibri" panose="020F0502020204030204" pitchFamily="34" charset="0"/>
              </a:rPr>
              <a:t>$1M from AHTF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181816"/>
                </a:solidFill>
                <a:latin typeface="ArialMT"/>
              </a:rPr>
              <a:t>	• </a:t>
            </a:r>
            <a:r>
              <a:rPr lang="en-US" sz="1800" b="0" i="0" u="none" strike="noStrike" baseline="0" dirty="0">
                <a:solidFill>
                  <a:srgbClr val="181816"/>
                </a:solidFill>
                <a:latin typeface="Calibri" panose="020F0502020204030204" pitchFamily="34" charset="0"/>
              </a:rPr>
              <a:t>$90,000 annually in ESG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EEC5D-86AD-7517-E12C-BCF5912E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2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959F-4298-AE8E-6047-EEE0099E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218B5-9A13-0945-304A-25115D785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081963" cy="3880773"/>
          </a:xfrm>
        </p:spPr>
        <p:txBody>
          <a:bodyPr/>
          <a:lstStyle/>
          <a:p>
            <a:r>
              <a:rPr lang="en-US" sz="2000" b="1" dirty="0"/>
              <a:t>April Connolly - </a:t>
            </a:r>
            <a:r>
              <a:rPr lang="en-US" dirty="0"/>
              <a:t>Chief of Programs, Pine Street Inn</a:t>
            </a:r>
          </a:p>
          <a:p>
            <a:endParaRPr lang="en-US" sz="2000" dirty="0"/>
          </a:p>
          <a:p>
            <a:r>
              <a:rPr lang="en-US" sz="2000" b="1" dirty="0"/>
              <a:t>Liz Rogers </a:t>
            </a:r>
            <a:r>
              <a:rPr lang="en-US" b="1" dirty="0"/>
              <a:t>- </a:t>
            </a:r>
            <a:r>
              <a:rPr lang="en-US" dirty="0"/>
              <a:t>Chief Strategy Officer, Father Bill's &amp; </a:t>
            </a:r>
            <a:r>
              <a:rPr lang="en-US" dirty="0" err="1"/>
              <a:t>MainSpring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000" b="1" dirty="0"/>
              <a:t>Tony Milner </a:t>
            </a:r>
            <a:r>
              <a:rPr lang="en-US" b="1" dirty="0"/>
              <a:t>–</a:t>
            </a:r>
            <a:r>
              <a:rPr lang="en-US" dirty="0"/>
              <a:t> Director, Housing Stability Division of the Salt Lake City Corporation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F86EB-5D6C-44AF-0DDE-04B45D8D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20705"/>
            <a:ext cx="12192000" cy="2387600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0077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 Street Inn</a:t>
            </a:r>
            <a:br>
              <a:rPr lang="en-US" sz="5000" b="1" dirty="0">
                <a:solidFill>
                  <a:srgbClr val="0077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dirty="0">
                <a:solidFill>
                  <a:srgbClr val="0077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i="1" dirty="0">
              <a:solidFill>
                <a:srgbClr val="0077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29012"/>
            <a:ext cx="9144000" cy="123091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Connolly, LICSW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of Programs</a:t>
            </a:r>
          </a:p>
        </p:txBody>
      </p:sp>
      <p:pic>
        <p:nvPicPr>
          <p:cNvPr id="4" name="Picture 2" descr="C:\Users\aspooner\Desktop\Important!\psi_logo.jpg">
            <a:extLst>
              <a:ext uri="{FF2B5EF4-FFF2-40B4-BE49-F238E27FC236}">
                <a16:creationId xmlns:a16="http://schemas.microsoft.com/office/drawing/2014/main" id="{2AC7A6FF-A2EE-4A65-DFA6-D6FC0D04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235" y="4759928"/>
            <a:ext cx="1493529" cy="11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9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8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13C0C16-0A91-2225-E8F1-A7BB63A137E1}"/>
              </a:ext>
            </a:extLst>
          </p:cNvPr>
          <p:cNvSpPr/>
          <p:nvPr/>
        </p:nvSpPr>
        <p:spPr>
          <a:xfrm>
            <a:off x="0" y="-25412"/>
            <a:ext cx="12192000" cy="471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CC2EB-6B61-98D4-7B8F-8145595E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06" y="296393"/>
            <a:ext cx="955637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378690"/>
                </a:solidFill>
              </a:rPr>
              <a:t>Housing Environment Restricted by High Cost-Burden, Shortage, Low Vacancy Rate, &amp; Economic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A7820-9EAE-C03F-FF81-B9487135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15" y="1879383"/>
            <a:ext cx="11032495" cy="24955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Cost Burden: </a:t>
            </a:r>
            <a:r>
              <a:rPr lang="en-US" sz="2000" dirty="0"/>
              <a:t>High-cost burden, locally and regionally, has increased over time and disproportionately impacts Black, Indigenous, and People of Color (BIPOC) communities due to structural racism.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Shortage of Low-Cost Housing: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 incidence of cost burdens among lower-income renters is </a:t>
            </a:r>
            <a:r>
              <a:rPr lang="en-US" sz="2000" dirty="0">
                <a:solidFill>
                  <a:prstClr val="black"/>
                </a:solidFill>
              </a:rPr>
              <a:t>largely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due to the shortage of low-cost housing.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b="1" dirty="0">
                <a:solidFill>
                  <a:srgbClr val="363636"/>
                </a:solidFill>
              </a:rPr>
              <a:t>Vacancy Rates: </a:t>
            </a:r>
            <a:r>
              <a:rPr lang="en-US" sz="2000" dirty="0">
                <a:solidFill>
                  <a:srgbClr val="363636"/>
                </a:solidFill>
              </a:rPr>
              <a:t>Remain incredibly low across Greater Boston, which makes it challenges to find a suitable, affordable housing option.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9F315-1B17-1704-1BCE-FD3156DC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823CD-7C0A-40C7-A40B-5A5D89E044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20661C-FBA0-8A6A-CECD-C8A846D65157}"/>
              </a:ext>
            </a:extLst>
          </p:cNvPr>
          <p:cNvSpPr txBox="1"/>
          <p:nvPr/>
        </p:nvSpPr>
        <p:spPr>
          <a:xfrm>
            <a:off x="3249759" y="5005451"/>
            <a:ext cx="214317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B2BB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-170,810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Shortage of rental homes affordable and available to Extremely Low Income (ELI) renters in 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F0D31E-5EA0-3E54-74B6-D0893C9E4FAB}"/>
              </a:ext>
            </a:extLst>
          </p:cNvPr>
          <p:cNvSpPr txBox="1"/>
          <p:nvPr/>
        </p:nvSpPr>
        <p:spPr>
          <a:xfrm>
            <a:off x="478614" y="5011978"/>
            <a:ext cx="214317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B2BB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$86,613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 income needed to afford a one-bedroom rental home at HUD’s Fair Market Rent in MA</a:t>
            </a:r>
          </a:p>
        </p:txBody>
      </p:sp>
      <p:pic>
        <p:nvPicPr>
          <p:cNvPr id="12" name="Picture 2" descr="C:\Users\aspooner\Desktop\Important!\psi_logo.jpg">
            <a:extLst>
              <a:ext uri="{FF2B5EF4-FFF2-40B4-BE49-F238E27FC236}">
                <a16:creationId xmlns:a16="http://schemas.microsoft.com/office/drawing/2014/main" id="{2AC7A6FF-A2EE-4A65-DFA6-D6FC0D04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604" y="13993"/>
            <a:ext cx="1501993" cy="117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32E448-483C-C4DB-8D22-BF2DDF7971D2}"/>
              </a:ext>
            </a:extLst>
          </p:cNvPr>
          <p:cNvSpPr txBox="1"/>
          <p:nvPr/>
        </p:nvSpPr>
        <p:spPr>
          <a:xfrm>
            <a:off x="5742089" y="5011978"/>
            <a:ext cx="2072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B2BB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Rental Vacancy Rate in Massachusetts in 2024—well below a healthy rate of 6%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E1AEAA3-5B2E-47E1-D972-366AE648488C}"/>
              </a:ext>
            </a:extLst>
          </p:cNvPr>
          <p:cNvGraphicFramePr>
            <a:graphicFrameLocks/>
          </p:cNvGraphicFramePr>
          <p:nvPr/>
        </p:nvGraphicFramePr>
        <p:xfrm>
          <a:off x="8164082" y="4879270"/>
          <a:ext cx="3347028" cy="221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29550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1725</Words>
  <Application>Microsoft Office PowerPoint</Application>
  <PresentationFormat>Widescreen</PresentationFormat>
  <Paragraphs>221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ＭＳ Ｐゴシック</vt:lpstr>
      <vt:lpstr>Arial</vt:lpstr>
      <vt:lpstr>ArialMT</vt:lpstr>
      <vt:lpstr>Calibri</vt:lpstr>
      <vt:lpstr>Calibri Light</vt:lpstr>
      <vt:lpstr>Garamond</vt:lpstr>
      <vt:lpstr>Gill Sans Nova</vt:lpstr>
      <vt:lpstr>ibm-plex-sans</vt:lpstr>
      <vt:lpstr>Open Sans</vt:lpstr>
      <vt:lpstr>Trebuchet MS</vt:lpstr>
      <vt:lpstr>Wingdings</vt:lpstr>
      <vt:lpstr>Wingdings 3</vt:lpstr>
      <vt:lpstr>Facet</vt:lpstr>
      <vt:lpstr>1_Facet</vt:lpstr>
      <vt:lpstr>Office Theme</vt:lpstr>
      <vt:lpstr>2_Office Theme</vt:lpstr>
      <vt:lpstr>1_Edge</vt:lpstr>
      <vt:lpstr>Best Practices in Ending Homelessness</vt:lpstr>
      <vt:lpstr>Introduction</vt:lpstr>
      <vt:lpstr>PowerPoint Presentation</vt:lpstr>
      <vt:lpstr>Not just CoC…</vt:lpstr>
      <vt:lpstr>Quincy Facts</vt:lpstr>
      <vt:lpstr>Quincy Success Stories</vt:lpstr>
      <vt:lpstr>Panel</vt:lpstr>
      <vt:lpstr>Pine Street Inn  </vt:lpstr>
      <vt:lpstr>Housing Environment Restricted by High Cost-Burden, Shortage, Low Vacancy Rate, &amp; Economic Inequality</vt:lpstr>
      <vt:lpstr>PowerPoint Presentation</vt:lpstr>
      <vt:lpstr>Census Over Time: Men’s Inn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Mission Statement</vt:lpstr>
      <vt:lpstr>PowerPoint Presentation</vt:lpstr>
      <vt:lpstr>Program and Budget Overview</vt:lpstr>
      <vt:lpstr>Our Bold Vision Forward:  Housing Resource Center Model</vt:lpstr>
      <vt:lpstr>Our Bold Vision: Housing Resource Center Model</vt:lpstr>
      <vt:lpstr>Yawkey Housing Resource Center</vt:lpstr>
      <vt:lpstr>Yawkey Housing Resource Center</vt:lpstr>
      <vt:lpstr>Brockton Housing Resource Center</vt:lpstr>
      <vt:lpstr>South Shore Continuum of Care</vt:lpstr>
      <vt:lpstr>PowerPoint Presentation</vt:lpstr>
      <vt:lpstr>Salt Lake City’s HEART Team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Member/First Time Attendee Orientation</dc:title>
  <dc:creator>watson2163</dc:creator>
  <cp:lastModifiedBy>SEAN GLENNON</cp:lastModifiedBy>
  <cp:revision>47</cp:revision>
  <dcterms:created xsi:type="dcterms:W3CDTF">2020-06-19T19:41:10Z</dcterms:created>
  <dcterms:modified xsi:type="dcterms:W3CDTF">2024-06-11T02:50:28Z</dcterms:modified>
</cp:coreProperties>
</file>